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59" r:id="rId2"/>
    <p:sldId id="784" r:id="rId3"/>
    <p:sldId id="789" r:id="rId4"/>
    <p:sldId id="922" r:id="rId5"/>
    <p:sldId id="923" r:id="rId6"/>
    <p:sldId id="790" r:id="rId7"/>
    <p:sldId id="924" r:id="rId8"/>
    <p:sldId id="925" r:id="rId9"/>
    <p:sldId id="926" r:id="rId10"/>
    <p:sldId id="914" r:id="rId11"/>
    <p:sldId id="929" r:id="rId12"/>
    <p:sldId id="928" r:id="rId13"/>
    <p:sldId id="917" r:id="rId14"/>
    <p:sldId id="930" r:id="rId15"/>
    <p:sldId id="800" r:id="rId16"/>
    <p:sldId id="803" r:id="rId17"/>
    <p:sldId id="805" r:id="rId18"/>
    <p:sldId id="931" r:id="rId19"/>
    <p:sldId id="808" r:id="rId20"/>
    <p:sldId id="811" r:id="rId21"/>
    <p:sldId id="813" r:id="rId22"/>
    <p:sldId id="816" r:id="rId23"/>
    <p:sldId id="819" r:id="rId24"/>
    <p:sldId id="822" r:id="rId25"/>
    <p:sldId id="826" r:id="rId26"/>
    <p:sldId id="827" r:id="rId27"/>
    <p:sldId id="828" r:id="rId28"/>
  </p:sldIdLst>
  <p:sldSz cx="9906000" cy="6858000" type="A4"/>
  <p:notesSz cx="6797675" cy="99282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34">
          <p15:clr>
            <a:srgbClr val="A4A3A4"/>
          </p15:clr>
        </p15:guide>
        <p15:guide id="2" orient="horz" pos="750">
          <p15:clr>
            <a:srgbClr val="A4A3A4"/>
          </p15:clr>
        </p15:guide>
        <p15:guide id="3" orient="horz" pos="1878">
          <p15:clr>
            <a:srgbClr val="A4A3A4"/>
          </p15:clr>
        </p15:guide>
        <p15:guide id="4" orient="horz" pos="3150">
          <p15:clr>
            <a:srgbClr val="A4A3A4"/>
          </p15:clr>
        </p15:guide>
        <p15:guide id="5" orient="horz" pos="2139">
          <p15:clr>
            <a:srgbClr val="A4A3A4"/>
          </p15:clr>
        </p15:guide>
        <p15:guide id="6" orient="horz" pos="2401">
          <p15:clr>
            <a:srgbClr val="A4A3A4"/>
          </p15:clr>
        </p15:guide>
        <p15:guide id="7" orient="horz" pos="3764">
          <p15:clr>
            <a:srgbClr val="A4A3A4"/>
          </p15:clr>
        </p15:guide>
        <p15:guide id="8" orient="horz" pos="1378">
          <p15:clr>
            <a:srgbClr val="A4A3A4"/>
          </p15:clr>
        </p15:guide>
        <p15:guide id="9" orient="horz" pos="642">
          <p15:clr>
            <a:srgbClr val="A4A3A4"/>
          </p15:clr>
        </p15:guide>
        <p15:guide id="10" orient="horz" pos="3878">
          <p15:clr>
            <a:srgbClr val="A4A3A4"/>
          </p15:clr>
        </p15:guide>
        <p15:guide id="11" pos="2953">
          <p15:clr>
            <a:srgbClr val="A4A3A4"/>
          </p15:clr>
        </p15:guide>
        <p15:guide id="12" pos="471">
          <p15:clr>
            <a:srgbClr val="A4A3A4"/>
          </p15:clr>
        </p15:guide>
        <p15:guide id="13" pos="6013">
          <p15:clr>
            <a:srgbClr val="A4A3A4"/>
          </p15:clr>
        </p15:guide>
        <p15:guide id="14" pos="2566">
          <p15:clr>
            <a:srgbClr val="A4A3A4"/>
          </p15:clr>
        </p15:guide>
        <p15:guide id="15" pos="240">
          <p15:clr>
            <a:srgbClr val="A4A3A4"/>
          </p15:clr>
        </p15:guide>
        <p15:guide id="16" pos="3922">
          <p15:clr>
            <a:srgbClr val="A4A3A4"/>
          </p15:clr>
        </p15:guide>
        <p15:guide id="17" orient="horz" pos="2004">
          <p15:clr>
            <a:srgbClr val="A4A3A4"/>
          </p15:clr>
        </p15:guide>
        <p15:guide id="18" orient="horz" pos="3143">
          <p15:clr>
            <a:srgbClr val="A4A3A4"/>
          </p15:clr>
        </p15:guide>
        <p15:guide id="19" orient="horz" pos="2971">
          <p15:clr>
            <a:srgbClr val="A4A3A4"/>
          </p15:clr>
        </p15:guide>
        <p15:guide id="20" orient="horz" pos="3698">
          <p15:clr>
            <a:srgbClr val="A4A3A4"/>
          </p15:clr>
        </p15:guide>
        <p15:guide id="21" orient="horz" pos="1468">
          <p15:clr>
            <a:srgbClr val="A4A3A4"/>
          </p15:clr>
        </p15:guide>
        <p15:guide id="22" orient="horz" pos="792">
          <p15:clr>
            <a:srgbClr val="A4A3A4"/>
          </p15:clr>
        </p15:guide>
        <p15:guide id="23" orient="horz" pos="3752">
          <p15:clr>
            <a:srgbClr val="A4A3A4"/>
          </p15:clr>
        </p15:guide>
        <p15:guide id="24" pos="5443">
          <p15:clr>
            <a:srgbClr val="A4A3A4"/>
          </p15:clr>
        </p15:guide>
        <p15:guide id="25" pos="929">
          <p15:clr>
            <a:srgbClr val="A4A3A4"/>
          </p15:clr>
        </p15:guide>
        <p15:guide id="26" pos="4432">
          <p15:clr>
            <a:srgbClr val="A4A3A4"/>
          </p15:clr>
        </p15:guide>
        <p15:guide id="27" pos="59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55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23" userDrawn="1">
          <p15:clr>
            <a:srgbClr val="A4A3A4"/>
          </p15:clr>
        </p15:guide>
        <p15:guide id="6" orient="horz" pos="3122" userDrawn="1">
          <p15:clr>
            <a:srgbClr val="A4A3A4"/>
          </p15:clr>
        </p15:guide>
        <p15:guide id="7" pos="2151" userDrawn="1">
          <p15:clr>
            <a:srgbClr val="A4A3A4"/>
          </p15:clr>
        </p15:guide>
        <p15:guide id="8" pos="2138" userDrawn="1">
          <p15:clr>
            <a:srgbClr val="A4A3A4"/>
          </p15:clr>
        </p15:guide>
        <p15:guide id="9" orient="horz" pos="3133" userDrawn="1">
          <p15:clr>
            <a:srgbClr val="A4A3A4"/>
          </p15:clr>
        </p15:guide>
        <p15:guide id="10" orient="horz" pos="3131" userDrawn="1">
          <p15:clr>
            <a:srgbClr val="A4A3A4"/>
          </p15:clr>
        </p15:guide>
        <p15:guide id="11" pos="2159" userDrawn="1">
          <p15:clr>
            <a:srgbClr val="A4A3A4"/>
          </p15:clr>
        </p15:guide>
        <p15:guide id="1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ралай Сарсенова" initials="КС" lastIdx="7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5E0"/>
    <a:srgbClr val="3A8FD0"/>
    <a:srgbClr val="981039"/>
    <a:srgbClr val="B48900"/>
    <a:srgbClr val="FFFFFF"/>
    <a:srgbClr val="4F81BD"/>
    <a:srgbClr val="E9EDF4"/>
    <a:srgbClr val="57A0D7"/>
    <a:srgbClr val="342D70"/>
    <a:srgbClr val="2C5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7" autoAdjust="0"/>
    <p:restoredTop sz="96404" autoAdjust="0"/>
  </p:normalViewPr>
  <p:slideViewPr>
    <p:cSldViewPr snapToGrid="0" showGuides="1">
      <p:cViewPr>
        <p:scale>
          <a:sx n="125" d="100"/>
          <a:sy n="125" d="100"/>
        </p:scale>
        <p:origin x="-1392" y="-168"/>
      </p:cViewPr>
      <p:guideLst>
        <p:guide orient="horz" pos="4134"/>
        <p:guide orient="horz" pos="750"/>
        <p:guide orient="horz" pos="1878"/>
        <p:guide orient="horz" pos="3150"/>
        <p:guide orient="horz" pos="2139"/>
        <p:guide orient="horz" pos="2401"/>
        <p:guide orient="horz" pos="3764"/>
        <p:guide orient="horz" pos="1378"/>
        <p:guide orient="horz" pos="642"/>
        <p:guide orient="horz" pos="3878"/>
        <p:guide orient="horz" pos="2004"/>
        <p:guide orient="horz" pos="3143"/>
        <p:guide orient="horz" pos="2971"/>
        <p:guide orient="horz" pos="3698"/>
        <p:guide orient="horz" pos="1468"/>
        <p:guide orient="horz" pos="792"/>
        <p:guide orient="horz" pos="3752"/>
        <p:guide pos="2953"/>
        <p:guide pos="471"/>
        <p:guide pos="6013"/>
        <p:guide pos="2566"/>
        <p:guide pos="240"/>
        <p:guide pos="3922"/>
        <p:guide pos="5443"/>
        <p:guide pos="929"/>
        <p:guide pos="4432"/>
        <p:guide pos="5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-2751" y="-54"/>
      </p:cViewPr>
      <p:guideLst>
        <p:guide orient="horz" pos="3128"/>
        <p:guide orient="horz" pos="3126"/>
        <p:guide orient="horz" pos="3123"/>
        <p:guide orient="horz" pos="3122"/>
        <p:guide orient="horz" pos="3133"/>
        <p:guide orient="horz" pos="3131"/>
        <p:guide pos="2155"/>
        <p:guide pos="2141"/>
        <p:guide pos="2151"/>
        <p:guide pos="2138"/>
        <p:guide pos="2159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679575054814683E-3"/>
          <c:y val="3.4692096821230679E-2"/>
          <c:w val="0.9615064105093174"/>
          <c:h val="0.57968335579606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себест!$D$4</c:f>
              <c:strCache>
                <c:ptCount val="1"/>
                <c:pt idx="0">
                  <c:v>Тариф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себест!$C$7:$C$16</c:f>
              <c:strCache>
                <c:ptCount val="10"/>
                <c:pt idx="0">
                  <c:v>Шикізат, материалдар</c:v>
                </c:pt>
                <c:pt idx="1">
                  <c:v>Жалақы</c:v>
                </c:pt>
                <c:pt idx="2">
                  <c:v>Амортизация</c:v>
                </c:pt>
                <c:pt idx="3">
                  <c:v>Жөндеулер</c:v>
                </c:pt>
                <c:pt idx="4">
                  <c:v>Бөгде ұйымдардың қызметтері</c:v>
                </c:pt>
                <c:pt idx="5">
                  <c:v>Өзге шығындар</c:v>
                </c:pt>
                <c:pt idx="6">
                  <c:v>Ысырап құны</c:v>
                </c:pt>
                <c:pt idx="7">
                  <c:v>Жүктемені алып жүруге әзірлігі </c:v>
                </c:pt>
                <c:pt idx="8">
                  <c:v>Бөгде желілер бойынша тасымалдау</c:v>
                </c:pt>
                <c:pt idx="9">
                  <c:v>Теңгерімдеуші нарық бойынша қызметтер</c:v>
                </c:pt>
              </c:strCache>
            </c:strRef>
          </c:cat>
          <c:val>
            <c:numRef>
              <c:f>себест!$D$7:$D$16</c:f>
              <c:numCache>
                <c:formatCode>#,##0</c:formatCode>
                <c:ptCount val="10"/>
                <c:pt idx="0">
                  <c:v>461.64380400417826</c:v>
                </c:pt>
                <c:pt idx="1">
                  <c:v>7532.4542991457902</c:v>
                </c:pt>
                <c:pt idx="2">
                  <c:v>7199.3095188128818</c:v>
                </c:pt>
                <c:pt idx="3">
                  <c:v>1325.9341223039808</c:v>
                </c:pt>
                <c:pt idx="4">
                  <c:v>75.73366279180226</c:v>
                </c:pt>
                <c:pt idx="5">
                  <c:v>526.01632534984253</c:v>
                </c:pt>
                <c:pt idx="6">
                  <c:v>4965.5072267303449</c:v>
                </c:pt>
                <c:pt idx="7">
                  <c:v>608.76446399999998</c:v>
                </c:pt>
                <c:pt idx="8">
                  <c:v>674.30914940399998</c:v>
                </c:pt>
                <c:pt idx="9">
                  <c:v>19.621295260575561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9B-4150-A1DB-228CFF7D37CE}"/>
            </c:ext>
          </c:extLst>
        </c:ser>
        <c:ser>
          <c:idx val="1"/>
          <c:order val="1"/>
          <c:tx>
            <c:strRef>
              <c:f>себест!$E$4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себест!$C$7:$C$16</c:f>
              <c:strCache>
                <c:ptCount val="10"/>
                <c:pt idx="0">
                  <c:v>Шикізат, материалдар</c:v>
                </c:pt>
                <c:pt idx="1">
                  <c:v>Жалақы</c:v>
                </c:pt>
                <c:pt idx="2">
                  <c:v>Амортизация</c:v>
                </c:pt>
                <c:pt idx="3">
                  <c:v>Жөндеулер</c:v>
                </c:pt>
                <c:pt idx="4">
                  <c:v>Бөгде ұйымдардың қызметтері</c:v>
                </c:pt>
                <c:pt idx="5">
                  <c:v>Өзге шығындар</c:v>
                </c:pt>
                <c:pt idx="6">
                  <c:v>Ысырап құны</c:v>
                </c:pt>
                <c:pt idx="7">
                  <c:v>Жүктемені алып жүруге әзірлігі </c:v>
                </c:pt>
                <c:pt idx="8">
                  <c:v>Бөгде желілер бойынша тасымалдау</c:v>
                </c:pt>
                <c:pt idx="9">
                  <c:v>Теңгерімдеуші нарық бойынша қызметтер</c:v>
                </c:pt>
              </c:strCache>
            </c:strRef>
          </c:cat>
          <c:val>
            <c:numRef>
              <c:f>себест!$E$7:$E$16</c:f>
              <c:numCache>
                <c:formatCode>#,##0</c:formatCode>
                <c:ptCount val="10"/>
                <c:pt idx="0">
                  <c:v>528.13151321000009</c:v>
                </c:pt>
                <c:pt idx="1">
                  <c:v>7764.1076048399991</c:v>
                </c:pt>
                <c:pt idx="2">
                  <c:v>6331.997891959998</c:v>
                </c:pt>
                <c:pt idx="3">
                  <c:v>787.31072660999996</c:v>
                </c:pt>
                <c:pt idx="4">
                  <c:v>83.370319760000001</c:v>
                </c:pt>
                <c:pt idx="5">
                  <c:v>601.66114649000008</c:v>
                </c:pt>
                <c:pt idx="6">
                  <c:v>6568.9289946400013</c:v>
                </c:pt>
                <c:pt idx="7">
                  <c:v>664.99402199999997</c:v>
                </c:pt>
                <c:pt idx="8">
                  <c:v>660.22216614000001</c:v>
                </c:pt>
                <c:pt idx="9">
                  <c:v>17.6703364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9B-4150-A1DB-228CFF7D37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288537600"/>
        <c:axId val="253597888"/>
      </c:barChart>
      <c:catAx>
        <c:axId val="28853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53597888"/>
        <c:crosses val="autoZero"/>
        <c:auto val="1"/>
        <c:lblAlgn val="ctr"/>
        <c:lblOffset val="100"/>
        <c:noMultiLvlLbl val="0"/>
      </c:catAx>
      <c:valAx>
        <c:axId val="2535978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288537600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5016811548619178"/>
          <c:y val="0.10767575476067894"/>
          <c:w val="0.21068772778617184"/>
          <c:h val="0.12646974760900129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aseline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'расх пер'!$C$33</c:f>
              <c:strCache>
                <c:ptCount val="1"/>
                <c:pt idx="0">
                  <c:v>Утверждено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'расх пер'!$B$34:$B$37</c:f>
              <c:strCache>
                <c:ptCount val="4"/>
                <c:pt idx="0">
                  <c:v>Салықтық төлемдер</c:v>
                </c:pt>
                <c:pt idx="1">
                  <c:v>ӘБП жалақысы және ЕАҚ бойынша салықтар </c:v>
                </c:pt>
                <c:pt idx="2">
                  <c:v>Басқа да шығындар</c:v>
                </c:pt>
                <c:pt idx="3">
                  <c:v>Коммуналдық қызметтер</c:v>
                </c:pt>
              </c:strCache>
            </c:strRef>
          </c:cat>
          <c:val>
            <c:numRef>
              <c:f>'расх пер'!$C$34:$C$37</c:f>
              <c:numCache>
                <c:formatCode>#,##0</c:formatCode>
                <c:ptCount val="4"/>
                <c:pt idx="0">
                  <c:v>562.16821444184359</c:v>
                </c:pt>
                <c:pt idx="1">
                  <c:v>454.42875054554577</c:v>
                </c:pt>
                <c:pt idx="2">
                  <c:v>84.632364831869154</c:v>
                </c:pt>
                <c:pt idx="3">
                  <c:v>14.536736579745002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16-4C66-B2B1-B911579005FC}"/>
            </c:ext>
          </c:extLst>
        </c:ser>
        <c:ser>
          <c:idx val="1"/>
          <c:order val="1"/>
          <c:tx>
            <c:strRef>
              <c:f>'расх пер'!$D$33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'расх пер'!$B$34:$B$37</c:f>
              <c:strCache>
                <c:ptCount val="4"/>
                <c:pt idx="0">
                  <c:v>Салықтық төлемдер</c:v>
                </c:pt>
                <c:pt idx="1">
                  <c:v>ӘБП жалақысы және ЕАҚ бойынша салықтар </c:v>
                </c:pt>
                <c:pt idx="2">
                  <c:v>Басқа да шығындар</c:v>
                </c:pt>
                <c:pt idx="3">
                  <c:v>Коммуналдық қызметтер</c:v>
                </c:pt>
              </c:strCache>
            </c:strRef>
          </c:cat>
          <c:val>
            <c:numRef>
              <c:f>'расх пер'!$D$34:$D$37</c:f>
              <c:numCache>
                <c:formatCode>#,##0</c:formatCode>
                <c:ptCount val="4"/>
                <c:pt idx="0">
                  <c:v>550.08641576000002</c:v>
                </c:pt>
                <c:pt idx="1">
                  <c:v>398.97292314000003</c:v>
                </c:pt>
                <c:pt idx="2">
                  <c:v>128.74281352999992</c:v>
                </c:pt>
                <c:pt idx="3">
                  <c:v>20.931289720000002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16-4C66-B2B1-B91157900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404352"/>
        <c:axId val="285336704"/>
      </c:barChart>
      <c:catAx>
        <c:axId val="29040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285336704"/>
        <c:crosses val="autoZero"/>
        <c:auto val="1"/>
        <c:lblAlgn val="ctr"/>
        <c:lblOffset val="100"/>
        <c:noMultiLvlLbl val="0"/>
      </c:catAx>
      <c:valAx>
        <c:axId val="2853367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29040435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58618809394759008"/>
          <c:y val="9.9374500637444074E-2"/>
          <c:w val="0.24106903668683707"/>
          <c:h val="0.2796364476000265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'объем по потребит'!$D$14</c:f>
              <c:strCache>
                <c:ptCount val="1"/>
                <c:pt idx="0">
                  <c:v>Утверждено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'объем по потребит'!$B$15:$B$19</c:f>
              <c:strCache>
                <c:ptCount val="5"/>
                <c:pt idx="0">
                  <c:v>АО "Qarmet"</c:v>
                </c:pt>
                <c:pt idx="1">
                  <c:v>Филиал ТОО "Корпор."Казахмыс"</c:v>
                </c:pt>
                <c:pt idx="2">
                  <c:v>ТОО"КТЖ-Пассажирские локомотивы"</c:v>
                </c:pt>
                <c:pt idx="3">
                  <c:v>ТОО"КТЖ-Грузовые перевозки"</c:v>
                </c:pt>
                <c:pt idx="4">
                  <c:v>Прочие</c:v>
                </c:pt>
              </c:strCache>
            </c:strRef>
          </c:cat>
          <c:val>
            <c:numRef>
              <c:f>'объем по потребит'!$D$15:$D$19</c:f>
              <c:numCache>
                <c:formatCode>#,##0</c:formatCode>
                <c:ptCount val="5"/>
                <c:pt idx="0">
                  <c:v>339.85204099999999</c:v>
                </c:pt>
                <c:pt idx="1">
                  <c:v>59.296269000000002</c:v>
                </c:pt>
                <c:pt idx="2">
                  <c:v>50.750633999999998</c:v>
                </c:pt>
                <c:pt idx="3">
                  <c:v>112.840298</c:v>
                </c:pt>
                <c:pt idx="4">
                  <c:v>2685.2745419999997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51-4FDD-963A-D1015ADA725D}"/>
            </c:ext>
          </c:extLst>
        </c:ser>
        <c:ser>
          <c:idx val="1"/>
          <c:order val="1"/>
          <c:tx>
            <c:strRef>
              <c:f>'объем по потребит'!$E$14</c:f>
              <c:strCache>
                <c:ptCount val="1"/>
                <c:pt idx="0">
                  <c:v>Факт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'объем по потребит'!$B$15:$B$19</c:f>
              <c:strCache>
                <c:ptCount val="5"/>
                <c:pt idx="0">
                  <c:v>АО "Qarmet"</c:v>
                </c:pt>
                <c:pt idx="1">
                  <c:v>Филиал ТОО "Корпор."Казахмыс"</c:v>
                </c:pt>
                <c:pt idx="2">
                  <c:v>ТОО"КТЖ-Пассажирские локомотивы"</c:v>
                </c:pt>
                <c:pt idx="3">
                  <c:v>ТОО"КТЖ-Грузовые перевозки"</c:v>
                </c:pt>
                <c:pt idx="4">
                  <c:v>Прочие</c:v>
                </c:pt>
              </c:strCache>
            </c:strRef>
          </c:cat>
          <c:val>
            <c:numRef>
              <c:f>'объем по потребит'!$E$15:$E$19</c:f>
              <c:numCache>
                <c:formatCode>#,##0</c:formatCode>
                <c:ptCount val="5"/>
                <c:pt idx="0">
                  <c:v>652.89964199999997</c:v>
                </c:pt>
                <c:pt idx="1">
                  <c:v>91.869613999999999</c:v>
                </c:pt>
                <c:pt idx="2">
                  <c:v>52.847791000000001</c:v>
                </c:pt>
                <c:pt idx="3">
                  <c:v>179.56741700000001</c:v>
                </c:pt>
                <c:pt idx="4">
                  <c:v>2323.009172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51-4FDD-963A-D1015ADA7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224000"/>
        <c:axId val="168836416"/>
      </c:barChart>
      <c:catAx>
        <c:axId val="29222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168836416"/>
        <c:crosses val="autoZero"/>
        <c:auto val="1"/>
        <c:lblAlgn val="ctr"/>
        <c:lblOffset val="100"/>
        <c:noMultiLvlLbl val="0"/>
      </c:catAx>
      <c:valAx>
        <c:axId val="1688364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29222400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9665770646691247"/>
          <c:y val="0.13113960743396327"/>
          <c:w val="0.23469233764426872"/>
          <c:h val="0.1648790938337532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    Ысырап, % 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'Свод баланс'!$A$27</c:f>
              <c:strCache>
                <c:ptCount val="1"/>
                <c:pt idx="0">
                  <c:v>    Потери всего в %, в т.ч.: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'Свод баланс'!$C$25:$D$26</c:f>
              <c:strCache>
                <c:ptCount val="2"/>
                <c:pt idx="0">
                  <c:v>тариф</c:v>
                </c:pt>
                <c:pt idx="1">
                  <c:v> факт</c:v>
                </c:pt>
              </c:strCache>
            </c:strRef>
          </c:cat>
          <c:val>
            <c:numRef>
              <c:f>'Свод баланс'!$C$27:$D$27</c:f>
              <c:numCache>
                <c:formatCode>#,##0.00</c:formatCode>
                <c:ptCount val="2"/>
                <c:pt idx="0">
                  <c:v>7.6849560507858152</c:v>
                </c:pt>
                <c:pt idx="1">
                  <c:v>6.7625790010258369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07-4897-B3CB-0CA02656C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499456"/>
        <c:axId val="168830656"/>
      </c:barChart>
      <c:catAx>
        <c:axId val="29249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8830656"/>
        <c:crosses val="autoZero"/>
        <c:auto val="1"/>
        <c:lblAlgn val="ctr"/>
        <c:lblOffset val="100"/>
        <c:noMultiLvlLbl val="0"/>
      </c:catAx>
      <c:valAx>
        <c:axId val="1688306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2924994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88888888888889E-2"/>
          <c:y val="4.3290043290043288E-2"/>
          <c:w val="0.93888888888888888"/>
          <c:h val="0.73826124007226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'Свод баланс'!$C$13:$C$14</c:f>
              <c:strCache>
                <c:ptCount val="1"/>
                <c:pt idx="0">
                  <c:v>тариф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2717206906889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41-4D79-A545-0E87EFE76759}"/>
                </c:ext>
              </c:extLst>
            </c:dLbl>
            <c:dLbl>
              <c:idx val="1"/>
              <c:layout>
                <c:manualLayout>
                  <c:x val="-9.0868827627558005E-3"/>
                  <c:y val="4.396642972684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41-4D79-A545-0E87EFE767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'Свод баланс'!$B$15:$B$17</c:f>
              <c:strCache>
                <c:ptCount val="3"/>
                <c:pt idx="0">
                  <c:v>Түсуі</c:v>
                </c:pt>
                <c:pt idx="1">
                  <c:v>Электр энергиясын беру</c:v>
                </c:pt>
                <c:pt idx="2">
                  <c:v>Ысырап</c:v>
                </c:pt>
              </c:strCache>
            </c:strRef>
          </c:cat>
          <c:val>
            <c:numRef>
              <c:f>'Свод баланс'!$C$15:$C$17</c:f>
              <c:numCache>
                <c:formatCode>#,##0</c:formatCode>
                <c:ptCount val="3"/>
                <c:pt idx="0">
                  <c:v>3526.1591651202471</c:v>
                </c:pt>
                <c:pt idx="1">
                  <c:v>3248.0137839999998</c:v>
                </c:pt>
                <c:pt idx="2">
                  <c:v>270.98378212024704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BB-40BE-9A44-AC85F492F2EB}"/>
            </c:ext>
          </c:extLst>
        </c:ser>
        <c:ser>
          <c:idx val="1"/>
          <c:order val="1"/>
          <c:tx>
            <c:strRef>
              <c:f>'Свод баланс'!$D$13:$D$14</c:f>
              <c:strCache>
                <c:ptCount val="1"/>
                <c:pt idx="0">
                  <c:v> факт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41-4D79-A545-0E87EFE76759}"/>
                </c:ext>
              </c:extLst>
            </c:dLbl>
            <c:dLbl>
              <c:idx val="1"/>
              <c:layout>
                <c:manualLayout>
                  <c:x val="9.0868827627558005E-3"/>
                  <c:y val="2.1983214863422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41-4D79-A545-0E87EFE767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'Свод баланс'!$B$15:$B$17</c:f>
              <c:strCache>
                <c:ptCount val="3"/>
                <c:pt idx="0">
                  <c:v>Түсуі</c:v>
                </c:pt>
                <c:pt idx="1">
                  <c:v>Электр энергиясын беру</c:v>
                </c:pt>
                <c:pt idx="2">
                  <c:v>Ысырап</c:v>
                </c:pt>
              </c:strCache>
            </c:strRef>
          </c:cat>
          <c:val>
            <c:numRef>
              <c:f>'Свод баланс'!$D$15:$D$17</c:f>
              <c:numCache>
                <c:formatCode>#,##0</c:formatCode>
                <c:ptCount val="3"/>
                <c:pt idx="0">
                  <c:v>3547.2322610000001</c:v>
                </c:pt>
                <c:pt idx="1">
                  <c:v>3300.193636</c:v>
                </c:pt>
                <c:pt idx="2">
                  <c:v>239.88438399999998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BB-40BE-9A44-AC85F492F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695488"/>
        <c:axId val="285336128"/>
      </c:barChart>
      <c:catAx>
        <c:axId val="29369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5336128"/>
        <c:crosses val="autoZero"/>
        <c:auto val="1"/>
        <c:lblAlgn val="ctr"/>
        <c:lblOffset val="100"/>
        <c:noMultiLvlLbl val="0"/>
      </c:catAx>
      <c:valAx>
        <c:axId val="2853361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2936954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959" cy="496966"/>
          </a:xfrm>
          <a:prstGeom prst="rect">
            <a:avLst/>
          </a:prstGeom>
        </p:spPr>
        <p:txBody>
          <a:bodyPr vert="horz" lIns="91683" tIns="45842" rIns="91683" bIns="458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0" y="2"/>
            <a:ext cx="2944959" cy="496966"/>
          </a:xfrm>
          <a:prstGeom prst="rect">
            <a:avLst/>
          </a:prstGeom>
        </p:spPr>
        <p:txBody>
          <a:bodyPr vert="horz" lIns="91683" tIns="45842" rIns="91683" bIns="45842" rtlCol="0"/>
          <a:lstStyle>
            <a:lvl1pPr algn="r">
              <a:defRPr sz="1200"/>
            </a:lvl1pPr>
          </a:lstStyle>
          <a:p>
            <a:fld id="{36A3C754-3BC6-4A8C-9A20-68AC45F60101}" type="datetimeFigureOut">
              <a:rPr lang="en-US" smtClean="0"/>
              <a:pPr/>
              <a:t>4/3/2026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674"/>
            <a:ext cx="2944959" cy="496965"/>
          </a:xfrm>
          <a:prstGeom prst="rect">
            <a:avLst/>
          </a:prstGeom>
        </p:spPr>
        <p:txBody>
          <a:bodyPr vert="horz" lIns="91683" tIns="45842" rIns="91683" bIns="458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0" y="9429674"/>
            <a:ext cx="2944959" cy="496965"/>
          </a:xfrm>
          <a:prstGeom prst="rect">
            <a:avLst/>
          </a:prstGeom>
        </p:spPr>
        <p:txBody>
          <a:bodyPr vert="horz" lIns="91683" tIns="45842" rIns="91683" bIns="45842" rtlCol="0" anchor="b"/>
          <a:lstStyle>
            <a:lvl1pPr algn="r">
              <a:defRPr sz="1200"/>
            </a:lvl1pPr>
          </a:lstStyle>
          <a:p>
            <a:fld id="{EF2B6523-A0A3-48BD-AD24-B08D0CB49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8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576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7" tIns="45485" rIns="90967" bIns="45485" numCol="1" anchor="t" anchorCtr="0" compatLnSpc="1">
            <a:prstTxWarp prst="textNoShape">
              <a:avLst/>
            </a:prstTxWarp>
          </a:bodyPr>
          <a:lstStyle>
            <a:lvl1pPr algn="l" defTabSz="910468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4" y="2"/>
            <a:ext cx="2946574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7" tIns="45485" rIns="90967" bIns="45485" numCol="1" anchor="t" anchorCtr="0" compatLnSpc="1">
            <a:prstTxWarp prst="textNoShape">
              <a:avLst/>
            </a:prstTxWarp>
          </a:bodyPr>
          <a:lstStyle>
            <a:lvl1pPr algn="r" defTabSz="910468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fld id="{FA76FA31-D9F4-48F6-A0F2-3C611665517B}" type="datetimeFigureOut">
              <a:rPr lang="en-GB"/>
              <a:pPr/>
              <a:t>03/04/2026</a:t>
            </a:fld>
            <a:endParaRPr lang="en-GB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368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7222"/>
            <a:ext cx="5438464" cy="446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7" tIns="45485" rIns="90967" bIns="45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4"/>
            <a:ext cx="2946576" cy="4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7" tIns="45485" rIns="90967" bIns="45485" numCol="1" anchor="b" anchorCtr="0" compatLnSpc="1">
            <a:prstTxWarp prst="textNoShape">
              <a:avLst/>
            </a:prstTxWarp>
          </a:bodyPr>
          <a:lstStyle>
            <a:lvl1pPr algn="l" defTabSz="910468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4" y="9429674"/>
            <a:ext cx="2946574" cy="4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7" tIns="45485" rIns="90967" bIns="45485" numCol="1" anchor="b" anchorCtr="0" compatLnSpc="1">
            <a:prstTxWarp prst="textNoShape">
              <a:avLst/>
            </a:prstTxWarp>
          </a:bodyPr>
          <a:lstStyle>
            <a:lvl1pPr algn="r" defTabSz="910468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fld id="{0F7271A0-D340-4003-B980-F1419A29841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380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CD904-F995-4801-9BE2-E65349E3D8C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11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80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3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8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23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69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71A0-D340-4003-B980-F1419A29841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94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7134225" y="260350"/>
            <a:ext cx="220503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9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4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92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7825" y="6460478"/>
            <a:ext cx="398975" cy="249238"/>
          </a:xfrm>
          <a:ln/>
        </p:spPr>
        <p:txBody>
          <a:bodyPr/>
          <a:lstStyle>
            <a:lvl1pPr>
              <a:defRPr/>
            </a:lvl1pPr>
          </a:lstStyle>
          <a:p>
            <a:fld id="{EE4D8412-298E-4B4C-8350-3DC7E70D710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73860" y="6451600"/>
            <a:ext cx="398975" cy="249238"/>
          </a:xfrm>
          <a:ln/>
        </p:spPr>
        <p:txBody>
          <a:bodyPr/>
          <a:lstStyle>
            <a:lvl1pPr>
              <a:defRPr/>
            </a:lvl1pPr>
          </a:lstStyle>
          <a:p>
            <a:fld id="{35A47794-F4F2-4571-BCAD-3C5E4D8E2E0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7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AD57C-BB15-4356-AD6D-582BC64B6BE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2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7134225" y="260350"/>
            <a:ext cx="220503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E4CD-57E2-4633-9D57-F443D05D30C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169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itle Placeholder 1"/>
          <p:cNvSpPr>
            <a:spLocks noGrp="1"/>
          </p:cNvSpPr>
          <p:nvPr>
            <p:ph type="title"/>
          </p:nvPr>
        </p:nvSpPr>
        <p:spPr bwMode="auto">
          <a:xfrm>
            <a:off x="360081" y="230188"/>
            <a:ext cx="9228419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9250" y="1143000"/>
            <a:ext cx="923925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First Level</a:t>
            </a:r>
          </a:p>
          <a:p>
            <a:pPr lvl="2"/>
            <a:r>
              <a:rPr lang="en-GB"/>
              <a:t>Second Level</a:t>
            </a:r>
          </a:p>
          <a:p>
            <a:pPr lvl="3"/>
            <a:r>
              <a:rPr lang="en-GB"/>
              <a:t>Third level</a:t>
            </a:r>
          </a:p>
          <a:p>
            <a:pPr lvl="4"/>
            <a:r>
              <a:rPr lang="en-GB"/>
              <a:t>Fourth level</a:t>
            </a:r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361950" y="249238"/>
            <a:ext cx="9194800" cy="576262"/>
            <a:chOff x="1020" y="164"/>
            <a:chExt cx="4468" cy="363"/>
          </a:xfrm>
        </p:grpSpPr>
        <p:cxnSp>
          <p:nvCxnSpPr>
            <p:cNvPr id="6164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020" y="527"/>
              <a:ext cx="4468" cy="0"/>
            </a:xfrm>
            <a:prstGeom prst="line">
              <a:avLst/>
            </a:prstGeom>
            <a:noFill/>
            <a:ln w="9525" algn="ctr">
              <a:solidFill>
                <a:srgbClr val="9810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5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020" y="164"/>
              <a:ext cx="4468" cy="0"/>
            </a:xfrm>
            <a:prstGeom prst="line">
              <a:avLst/>
            </a:prstGeom>
            <a:noFill/>
            <a:ln w="9525" algn="ctr">
              <a:solidFill>
                <a:srgbClr val="9810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168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361950" y="6273800"/>
            <a:ext cx="9217025" cy="0"/>
          </a:xfrm>
          <a:prstGeom prst="line">
            <a:avLst/>
          </a:prstGeom>
          <a:noFill/>
          <a:ln w="9525" algn="ctr">
            <a:solidFill>
              <a:srgbClr val="9810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468664" y="6455484"/>
            <a:ext cx="3989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fld id="{14ED763A-2939-4063-9632-28128A51CE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810" r:id="rId8"/>
    <p:sldLayoutId id="214748381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Candar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SzPct val="95000"/>
        <a:buFont typeface="Arial" charset="0"/>
        <a:defRPr sz="11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187325" indent="-185738" algn="l" rtl="0" eaLnBrk="0" fontAlgn="base" hangingPunct="0">
        <a:spcBef>
          <a:spcPct val="50000"/>
        </a:spcBef>
        <a:spcAft>
          <a:spcPct val="0"/>
        </a:spcAft>
        <a:buClr>
          <a:srgbClr val="CE4500"/>
        </a:buClr>
        <a:buSzPct val="110000"/>
        <a:buFont typeface="Arial" charset="0"/>
        <a:buChar char="•"/>
        <a:defRPr sz="11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363538" indent="-174625" algn="l" rtl="0" eaLnBrk="0" fontAlgn="base" hangingPunct="0">
        <a:spcBef>
          <a:spcPct val="50000"/>
        </a:spcBef>
        <a:spcAft>
          <a:spcPct val="0"/>
        </a:spcAft>
        <a:buClr>
          <a:srgbClr val="CE4500"/>
        </a:buClr>
        <a:buSzPct val="110000"/>
        <a:buFont typeface="Arial" charset="0"/>
        <a:buChar char="–"/>
        <a:defRPr sz="11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550863" indent="-185738" algn="l" rtl="0" eaLnBrk="0" fontAlgn="base" hangingPunct="0">
        <a:spcBef>
          <a:spcPct val="50000"/>
        </a:spcBef>
        <a:spcAft>
          <a:spcPct val="0"/>
        </a:spcAft>
        <a:buClr>
          <a:srgbClr val="CE4500"/>
        </a:buClr>
        <a:buSzPct val="110000"/>
        <a:buFont typeface="Arial" charset="0"/>
        <a:buChar char="–"/>
        <a:defRPr sz="11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779463" indent="-227013" algn="l" rtl="0" eaLnBrk="0" fontAlgn="base" hangingPunct="0">
        <a:spcBef>
          <a:spcPct val="50000"/>
        </a:spcBef>
        <a:spcAft>
          <a:spcPct val="0"/>
        </a:spcAft>
        <a:buClr>
          <a:srgbClr val="CE4500"/>
        </a:buClr>
        <a:buSzPct val="110000"/>
        <a:buFont typeface="Arial" charset="0"/>
        <a:buChar char="–"/>
        <a:defRPr sz="11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sz="quarter" idx="4294967295"/>
          </p:nvPr>
        </p:nvSpPr>
        <p:spPr>
          <a:xfrm>
            <a:off x="558165" y="2289810"/>
            <a:ext cx="8896349" cy="2819400"/>
          </a:xfrm>
        </p:spPr>
        <p:txBody>
          <a:bodyPr anchor="ctr">
            <a:noAutofit/>
          </a:bodyPr>
          <a:lstStyle/>
          <a:p>
            <a:pPr marL="1587" lvl="1" indent="0" algn="ctr">
              <a:buNone/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«Қарағанды Жарық» ЖШС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тарифтік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сметаның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орындалуы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инвестициялық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бағдарламаның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орындалуы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есеп</a:t>
            </a:r>
            <a:endParaRPr lang="ru-RU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9" y="1"/>
            <a:ext cx="2197631" cy="21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28876" y="6119336"/>
            <a:ext cx="22417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Республикасы</a:t>
            </a:r>
            <a:endParaRPr lang="ru-RU" sz="14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Қарағанды</a:t>
            </a:r>
            <a:r>
              <a:rPr lang="ru-RU" sz="1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қ.</a:t>
            </a:r>
          </a:p>
          <a:p>
            <a:r>
              <a:rPr lang="ru-RU" sz="1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ж.</a:t>
            </a:r>
          </a:p>
        </p:txBody>
      </p:sp>
    </p:spTree>
    <p:extLst>
      <p:ext uri="{BB962C8B-B14F-4D97-AF65-F5344CB8AC3E}">
        <p14:creationId xmlns:p14="http://schemas.microsoft.com/office/powerpoint/2010/main" val="207217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362309" y="416725"/>
            <a:ext cx="9222486" cy="36697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Есептің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жалғасы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Орындаудың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көрсеткіштерін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салыстыру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080970" y="6339061"/>
            <a:ext cx="503825" cy="4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10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80146"/>
              </p:ext>
            </p:extLst>
          </p:nvPr>
        </p:nvGraphicFramePr>
        <p:xfrm>
          <a:off x="145687" y="1065234"/>
          <a:ext cx="9512662" cy="5278755"/>
        </p:xfrm>
        <a:graphic>
          <a:graphicData uri="http://schemas.openxmlformats.org/drawingml/2006/table">
            <a:tbl>
              <a:tblPr/>
              <a:tblGrid>
                <a:gridCol w="269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49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45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25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82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9926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9926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8992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7720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5729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1697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2254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р/н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Реттеліп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көрсетілетін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жоспарлы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көлемдері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туралы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ақпарат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Нысаналы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көрсеткіштердің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тізбесіне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бағдарламада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көрсеткіштермен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салыстыру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ақпарат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Іс-шаралар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атауы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Трансформаторлық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топ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қуаты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Өзге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де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Кернеу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МемСТ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сәйкестігіне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келтіру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Вольт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бағдарламаға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шикізат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материалдар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отын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энергия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шығынын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заттай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мәнде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төмендету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бағдарламаға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қарай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іске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асыру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жылдары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қорлар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тозуының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төмендеуі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Желінің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тораптың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құрылған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салынған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пайдалануға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енгізілген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учаскелері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6, 35, 110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желілерді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110/35/6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Караганда ШС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 (2х40 МВА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трансформаторларымен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110-13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сұлбасы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салу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110кВ Караганда - ТЭЦ-3 АЖ, 1,2-тізбек,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110кВ Караганда-Новый Город АЖ, 1,2-тізбек;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салу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35кВ Караганда -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Майкудук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АЖ 1т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35кВ Караганда - ЦЭС-1 АЖ 1т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35кВ Караганда -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Пришахтинская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АЖ 1,2т;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6кВ КЖ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салу 13,14,15,16,17,18,20,21,22,25,26-ф.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110/10кВ "Новый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Майкудук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ШС салу: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110/10кВ ШС салу;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110кВ "Сантехническая-Новый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Майкудук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АЖ салу, 1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2-тізбектер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2256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Караганда ШС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кіре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АЖ ГПП-1 –  Сарань ШС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салу,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келесі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учаскелермен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ГПП-1 – Караганда ШС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АЖ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Сарань ШС – Караганда ШС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АЖ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585046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0,4-6-10кВ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электр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желілері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:</a:t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0,4кВ КАЖ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салу</a:t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КАЖ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салу </a:t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ТШС(ЖТШС)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КЖ салу</a:t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0,4кВ КЖ салу</a:t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ҚЖТШС монтаждау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115,47км.</a:t>
                      </a:r>
                    </a:p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199-242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115,47км.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199-242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115,47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80,2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0,4кВ КАЖ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6(10)кВ КАЖ,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дана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ТҚС(ЖТҚС)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115,47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80,2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0,4кВ КАЖ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6(10)кВ КАЖ,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дана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ТҚС(ЖТҚС)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Мониторинг,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өлшеу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авариялық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дабыл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және6/10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SCADA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жоғарғы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деңгейдегі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байланыстың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аппараттық-бағдарламалық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кешені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(Қарағанды қ.)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362309" y="416725"/>
            <a:ext cx="9222486" cy="36697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Есептің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жалғасы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Орындаудың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көрсеткіштерін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салыстыру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080970" y="6339061"/>
            <a:ext cx="503825" cy="4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11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98329"/>
              </p:ext>
            </p:extLst>
          </p:nvPr>
        </p:nvGraphicFramePr>
        <p:xfrm>
          <a:off x="145686" y="800375"/>
          <a:ext cx="9439109" cy="5387065"/>
        </p:xfrm>
        <a:graphic>
          <a:graphicData uri="http://schemas.openxmlformats.org/drawingml/2006/table">
            <a:tbl>
              <a:tblPr/>
              <a:tblGrid>
                <a:gridCol w="288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7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7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9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85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5983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295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156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77918">
                  <a:extLst>
                    <a:ext uri="{9D8B030D-6E8A-4147-A177-3AD203B41FA5}">
                      <a16:colId xmlns:a16="http://schemas.microsoft.com/office/drawing/2014/main" xmlns="" val="3376055673"/>
                    </a:ext>
                  </a:extLst>
                </a:gridCol>
                <a:gridCol w="527506">
                  <a:extLst>
                    <a:ext uri="{9D8B030D-6E8A-4147-A177-3AD203B41FA5}">
                      <a16:colId xmlns:a16="http://schemas.microsoft.com/office/drawing/2014/main" xmlns="" val="2450359277"/>
                    </a:ext>
                  </a:extLst>
                </a:gridCol>
              </a:tblGrid>
              <a:tr h="36267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р/н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Реттеліп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көрсетілетін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жоспарлы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көлемдері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туралы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ақпарат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Нысаналы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көрсеткіштердің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тізбесіне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бағдарламада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көрсеткіштермен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салыстыру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ақпарат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Іс-шаралар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атауы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Трансформаторлық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топ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қуаты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Өзге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де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Кернеу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МемСТ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сәйкестігіне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келтіру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Вольт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бағдарламаға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шикізат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материалдар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отын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энергия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шығынын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заттай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мәнде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төмендету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бағдарламаға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қарай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іске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асыру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жылдары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қорлар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тозуының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төмендеуі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Желінің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тораптың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құрылған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салынған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пайдалануға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енгізілген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учаскелері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«Вольная – Карагандинская» АЖ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110/6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Федоровка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ШС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22565"/>
                  </a:ext>
                </a:extLst>
              </a:tr>
              <a:tr h="14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Озерная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5850461"/>
                  </a:ext>
                </a:extLst>
              </a:tr>
              <a:tr h="14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Мелькомбинат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110/35/6кВ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Астаховка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ҚС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антенналық-мачталық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құрылыстарын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Костенко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Цементная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8774346 тенге.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Смета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қоса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беріледі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Победа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"ГПП-2 -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Сергиополь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АЖ 2т.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"Токаревка - Туздинская"  АЖ қайта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Караган-Озерная АЖ қайта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Придолинка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ш.а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мекенжайындағы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ғимаратты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күрделі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068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Тарифті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инвестицияға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айырбастау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бағдарламасы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шеңберіндегі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қосымша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іс-шаралар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: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Победа-Энгельса АЖ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110/10кВ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Болашак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ҚС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3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Жиыны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115,47км.</a:t>
                      </a:r>
                    </a:p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199-242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115,47км.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199-242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4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95" y="225954"/>
            <a:ext cx="8858865" cy="557741"/>
          </a:xfrm>
        </p:spPr>
        <p:txBody>
          <a:bodyPr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ПС 110/6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Федоровка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31238" r="1595" b="19491"/>
          <a:stretch/>
        </p:blipFill>
        <p:spPr>
          <a:xfrm>
            <a:off x="621627" y="1116385"/>
            <a:ext cx="4280000" cy="2124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50" y="1116385"/>
            <a:ext cx="3679505" cy="49060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08" y="3486880"/>
            <a:ext cx="1836319" cy="2448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r="22360" b="15556"/>
          <a:stretch/>
        </p:blipFill>
        <p:spPr>
          <a:xfrm>
            <a:off x="841334" y="3486879"/>
            <a:ext cx="1902976" cy="2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362309" y="416725"/>
            <a:ext cx="9222486" cy="36697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Есептің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жалғасы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Орындаудың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көрсеткіштерін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салыстыру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080970" y="6339061"/>
            <a:ext cx="503825" cy="4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13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016047"/>
              </p:ext>
            </p:extLst>
          </p:nvPr>
        </p:nvGraphicFramePr>
        <p:xfrm>
          <a:off x="145687" y="1065234"/>
          <a:ext cx="9439107" cy="4690110"/>
        </p:xfrm>
        <a:graphic>
          <a:graphicData uri="http://schemas.openxmlformats.org/drawingml/2006/table">
            <a:tbl>
              <a:tblPr/>
              <a:tblGrid>
                <a:gridCol w="373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3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3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86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76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27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899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40160">
                  <a:extLst>
                    <a:ext uri="{9D8B030D-6E8A-4147-A177-3AD203B41FA5}">
                      <a16:colId xmlns:a16="http://schemas.microsoft.com/office/drawing/2014/main" xmlns="" val="2188062517"/>
                    </a:ext>
                  </a:extLst>
                </a:gridCol>
                <a:gridCol w="864522">
                  <a:extLst>
                    <a:ext uri="{9D8B030D-6E8A-4147-A177-3AD203B41FA5}">
                      <a16:colId xmlns:a16="http://schemas.microsoft.com/office/drawing/2014/main" xmlns="" val="1943745186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р/н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Реттеліп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көрсетілетін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жоспарлы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көлемдері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туралы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ақпарат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Нысаналы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көрсеткіштердің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тізбесіне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сәйкес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бағдарламада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көрсеткіштермен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салыстыру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туралы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ақпаратионной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программе**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Қол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жеткізілген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себептерін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түсіндіру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реттеліп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сапасы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мен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сенімділігін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тиімділігін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арттыруды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бағалау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Іс-шаралар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атауы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Өзге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тұтынушыларға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энергиясын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жібермеу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24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сағатта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кВт*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сағ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Өзге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де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көрсетіштер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Құрылған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салынған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пайдалануға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енгізілген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негізгі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құралдар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іске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асыру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жылдары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бойынша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апаттылықты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төмендету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6, 35, 110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желілерді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110/35/6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Караганда ШС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 (2х40 МВА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трансформаторларымен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110-13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сұлбасы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салу 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110кВ Караганда - ТЭЦ-3 АЖ, 1,2-тізбек,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110кВ Караганда - Новый Город АЖ, 1,2-тізбек ;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салу 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35кВ Караганда -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Майкудук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АЖ 1т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35кВ Караганда - ЦЭС-1 АЖ 1т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35кВ Караганда -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Пришахтинская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АЖ 1,2т;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6кВ КЖ 13,14,15,16,17,18,20,21,22,25,26-ф.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салу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110/10кВ "Новый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Майкудук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ШС салу: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110/10кВ ШС салу;</a:t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110кВ "Сантехническая-Новый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Майкудук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АЖ салу, 1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2-тізбектер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2256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Караганда ШС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кіре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АЖ ГПП-1 –  Сарань ШС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салу,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келесі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учаскелермен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 font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ГПП-1 – Караганда ШС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АЖ</a:t>
                      </a:r>
                    </a:p>
                    <a:p>
                      <a:pPr algn="l" font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Сарань ШС – Караганда ШС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АЖ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585046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0,4-6-10кВ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электр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желілері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:</a:t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0,4кВ КАЖ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салу</a:t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КАЖ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салу</a:t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ТШС(ЖТШС)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КЖ салу</a:t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0,4кВ КЖ салу,</a:t>
                      </a:r>
                      <a:b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ҚЖТШС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монтаждау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Мониторинг,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өлшеу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авариялық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дабыл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және6/10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SCADA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жоғарғы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деңгейдегі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байланыстың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аппараттық-бағдарламалық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кешені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(Қарағанды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қ.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8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362309" y="416725"/>
            <a:ext cx="9222486" cy="36697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Есептің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жалғасы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Орындаудың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көрсеткіштерін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салыстыру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080970" y="6339061"/>
            <a:ext cx="503825" cy="4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14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17431"/>
              </p:ext>
            </p:extLst>
          </p:nvPr>
        </p:nvGraphicFramePr>
        <p:xfrm>
          <a:off x="145687" y="1065234"/>
          <a:ext cx="9439107" cy="5157853"/>
        </p:xfrm>
        <a:graphic>
          <a:graphicData uri="http://schemas.openxmlformats.org/drawingml/2006/table">
            <a:tbl>
              <a:tblPr/>
              <a:tblGrid>
                <a:gridCol w="373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3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3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86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76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27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899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40160">
                  <a:extLst>
                    <a:ext uri="{9D8B030D-6E8A-4147-A177-3AD203B41FA5}">
                      <a16:colId xmlns:a16="http://schemas.microsoft.com/office/drawing/2014/main" xmlns="" val="2188062517"/>
                    </a:ext>
                  </a:extLst>
                </a:gridCol>
                <a:gridCol w="864522">
                  <a:extLst>
                    <a:ext uri="{9D8B030D-6E8A-4147-A177-3AD203B41FA5}">
                      <a16:colId xmlns:a16="http://schemas.microsoft.com/office/drawing/2014/main" xmlns="" val="1943745186"/>
                    </a:ext>
                  </a:extLst>
                </a:gridCol>
              </a:tblGrid>
              <a:tr h="44357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р/н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Реттеліп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көрсетілетін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жоспарлы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көлемдері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туралы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ақпарат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Нысаналы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көрсеткіштердің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тізбесіне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сәйкес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бағдарламада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көрсеткіштермен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салыстыру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туралы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ақпаратионной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программе**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Қол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жеткізілген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себептерін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түсіндіру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реттеліп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сапасы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мен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сенімділігін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тиімділігін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арттыруды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бағалау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Іс-шаралар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атауы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Өзге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тұтынушыларға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энергиясын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жібермеу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24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сағатта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кВт*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сағ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Өзге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де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көрсетіштер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Құрылған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салынған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пайдалануға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енгізілген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негізгі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құралдар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іске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асыру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жылдары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бойынша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апаттылықты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төмендету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«Вольная – Карагандинская» АЖ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110/6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Федоровка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ШС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22565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Озерная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5850461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Мелькомбинат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110/35/6кВ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Астаховка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ҚС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антенналық-мачталық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құрылыстарын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Костенко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Цементная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Победа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"ГПП-2 -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Сергиополь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АЖ 2т.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"Токаревка - Туздинская"  АЖ қайта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Караган-Озерная АЖ қайта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Придолинка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ш.а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мекенжайындағы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ғимаратты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күрделі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5199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Тарифті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инвестицияға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айырбастау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бағдарламасы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шеңберіндегі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қосымша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іс-шаралар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: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Победа-Энгельса АЖ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110/10кВ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Болашак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ҚС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Жиыны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6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-4622800" y="711200"/>
            <a:ext cx="965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latin typeface="Arial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75" y="254048"/>
            <a:ext cx="8915400" cy="457152"/>
          </a:xfrm>
        </p:spPr>
        <p:txBody>
          <a:bodyPr>
            <a:normAutofit/>
          </a:bodyPr>
          <a:lstStyle/>
          <a:p>
            <a:pPr lvl="0" algn="ctr" eaLnBrk="1" hangingPunct="1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залалдар туралы есеп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3351"/>
              </p:ext>
            </p:extLst>
          </p:nvPr>
        </p:nvGraphicFramePr>
        <p:xfrm>
          <a:off x="377190" y="863600"/>
          <a:ext cx="9207605" cy="5358783"/>
        </p:xfrm>
        <a:graphic>
          <a:graphicData uri="http://schemas.openxmlformats.org/drawingml/2006/table">
            <a:tbl>
              <a:tblPr/>
              <a:tblGrid>
                <a:gridCol w="5539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3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9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5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Жол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коды</a:t>
                      </a:r>
                    </a:p>
                  </a:txBody>
                  <a:tcPr marL="10319" marR="10319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Есепті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Өткен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Тауарларды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жұмыстарды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көрсетілетін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қызметтерді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өткізуден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түсетін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түсім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82 872 337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30 985 586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Өткізілген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тауарлардың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жұмыстардың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көрсетілген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қызметтердің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өзіндік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құны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65 941 080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21 656 624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Жалпы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залал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(010-жол – 011-жол)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16 931 257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9 328 962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Сату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шығыстар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1756316393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Әкімшілік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шығыстар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1 137 493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994 544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Операциялық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жиыны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залал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(+/- 012-014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аралығындағы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жолдар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14 037 448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8 334 418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Қаржылық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кірістері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2 962 054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793 456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Қаржылық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шығыстары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7 397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44 430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Үлестік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қатысу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әдісі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есепке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алынатын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қауымдасқан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ұйымдар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мен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бірлескен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қызметтің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пайдасындағы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залалындағы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ұйымның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үлесі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кірістер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1 706 773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989 102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шығыстар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1 041 799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1 378 334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Салық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салғанға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дейінгі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залал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(+/- 020-025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аралығындағы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жолдар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17 657 079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8 694 212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Табыс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салығы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шығыстар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(-) (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кірістер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(+))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-3 481 419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-1 692 874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Салық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салғаннан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кейін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жалғасатын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қызметтен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түсетін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залал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(100-жол + 101-жол)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14 175 660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7 001 337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салғаннан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кейін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тоқтатылған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түсетін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залал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Мыналарға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қатысты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бір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жылғы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(200-жол + 201-жол):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14 175 660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7 001 337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негізгі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ұйымның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меншік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иелері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бақыламайтын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меншік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иелерінің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үлесі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жиынтық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табыс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барлығы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(420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440 сома):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оның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ішінде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жиынтық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табыс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арқылы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әділ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құнмен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бағаланған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борыш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қаржылық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құралдарды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бағалау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үлестік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қатысу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әдісі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есепке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алынатын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қауымдасқан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ұйымдар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мен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бірлескен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қызметтің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жиынтық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табысындағы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залалындағы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үлесі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мерзімі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кейінге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қалдырылған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табыс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салығы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мөлшерлемесін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өзгеру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әсері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ақша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ағындарын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хеджирлеу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шетелдік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ұйымдарға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инвестициялар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бағамдық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айырма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шетелдік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операцияларға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таза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инвестицияларды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хеджирлеу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жиынтық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табыстың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құрауыштары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залал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құрамында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жіктеу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кезіндегі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түзету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жиынтық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табыс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құрауыштарының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салықтық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әсері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96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Кейінгі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кезеңдерде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табысқа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салынатын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салықты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шегергендегі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кірістерге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шығыстарға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жіктелген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жиынтық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табыстың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жиынтығы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(410-418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аралығындағы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жолдардың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сомасы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құралдар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активтерді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бағалау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үлестік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қатысу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әдісі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есепке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алынатын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қауымдасқан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ұйымдар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мен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бірлескен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қызметтің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жиынтық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табысындағы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залалындағы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үлесі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зейнетақы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міндеттемелері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актуарлық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залал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жиынтық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табыс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құрауыштарының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салықтық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әсері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жиынтық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табыс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арқылы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әділ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құнмен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бағаланған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үлестік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қаржылық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құралдарды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бағалау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96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Кейінгі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кезеңдерде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табысқа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салынатын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салықты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шегергенде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кірістерге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шығыстарға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жіктеуге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жатпайтын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жиынтық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табыстың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жиынтығы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(431-435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аралығындағы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жолдардың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сомасы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жиынтық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табыс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(300-жол + 400-жол)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14 175 660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7 001 337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Мыналарға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тиесілі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жиынтық</a:t>
                      </a:r>
                      <a:r>
                        <a:rPr lang="ru-RU" sz="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табыс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негізгі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ұйымның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меншік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иелері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бақыламайтын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меншік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иелерінің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үлесі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Акцияға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арналған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оның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ішінде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Акцияға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базалық</a:t>
                      </a:r>
                      <a:r>
                        <a:rPr lang="ru-RU" sz="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пайда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43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жалғасатын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қызметтен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44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тоқтатылған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қызметтен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45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Акцияға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арналған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ажыратылған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46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жалғасатын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қызметтен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47"/>
                  </a:ext>
                </a:extLst>
              </a:tr>
              <a:tr h="1033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тоқтатылған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қызметтен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48"/>
                  </a:ext>
                </a:extLst>
              </a:tr>
            </a:tbl>
          </a:graphicData>
        </a:graphic>
      </p:graphicFrame>
      <p:pic>
        <p:nvPicPr>
          <p:cNvPr id="7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077324" y="6245225"/>
            <a:ext cx="5074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1951" y="279460"/>
            <a:ext cx="9451974" cy="44807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жөндеу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инвестициялық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бағдарламалардың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орындалуы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91136"/>
              </p:ext>
            </p:extLst>
          </p:nvPr>
        </p:nvGraphicFramePr>
        <p:xfrm>
          <a:off x="412748" y="2266953"/>
          <a:ext cx="4311651" cy="310454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208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6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28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5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45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66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98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Жұмыстар</a:t>
                      </a:r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Өлш.бірл</a:t>
                      </a:r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Жоспар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170" marR="8170" marT="8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Саны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Саны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Саны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ТЕХНИКАЛЫҚ ҚЫЗМЕТ КӨРСЕТУ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52 884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              47 952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     4 932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35-110-6-10-0,4 кВ АЖ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686,51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33 738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686,51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 25 905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                 -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     7 833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4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Өзгелері</a:t>
                      </a:r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(ЭКЕАЖ, ДТБҚ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19 146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22 047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2 901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7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АҒЫМДАҒЫ</a:t>
                      </a:r>
                      <a:r>
                        <a:rPr lang="ru-RU" sz="7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ЖӨНДЕУ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         127 429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             187 094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59 665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 </a:t>
                      </a:r>
                      <a:r>
                        <a:rPr lang="ru-RU" sz="7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ОТП, ТШС, ЖТШС, ДТШС</a:t>
                      </a:r>
                      <a:r>
                        <a:rPr lang="ru-RU" sz="7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44 773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 97 741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52 968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Өзгелері</a:t>
                      </a:r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7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Ғимараттар</a:t>
                      </a:r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Құрылыстар</a:t>
                      </a:r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Автокөлік</a:t>
                      </a:r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82 656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89 353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6 697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2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КҮРДЕЛІ</a:t>
                      </a:r>
                      <a:r>
                        <a:rPr lang="kk-KZ" sz="7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ЖӨНДЕУ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      1 145 621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             552 700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  592 921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978,45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531 175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978,45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163 485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  367 690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386,26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112 564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386,26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118 198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5 634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3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ҚС, ТҚС, ЖТҚС, ОТП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351 921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224 126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  127 795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10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ғимараттар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мен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құрылыстарды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ДТБҚ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т.б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        149 961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46 890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  103 071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7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Жиыны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1" marR="8851" marT="81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1 325 934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787 746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  538 188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52724"/>
              </p:ext>
            </p:extLst>
          </p:nvPr>
        </p:nvGraphicFramePr>
        <p:xfrm>
          <a:off x="352425" y="783695"/>
          <a:ext cx="9232370" cy="733425"/>
        </p:xfrm>
        <a:graphic>
          <a:graphicData uri="http://schemas.openxmlformats.org/drawingml/2006/table">
            <a:tbl>
              <a:tblPr/>
              <a:tblGrid>
                <a:gridCol w="4445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3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6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76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12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Жоспар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сома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2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Барлық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жөндеу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инвестициялық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бағдарламалар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14 902 052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14 363 864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 538 188   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2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Жөндеу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бағдарламасы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1 325 934 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787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746 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 538 188 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2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Инвестициялық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бағдарлама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о.і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13 576 118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13 576 118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7242"/>
              </p:ext>
            </p:extLst>
          </p:nvPr>
        </p:nvGraphicFramePr>
        <p:xfrm>
          <a:off x="4968610" y="2266958"/>
          <a:ext cx="4752975" cy="35887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99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1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27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Жұмыстар</a:t>
                      </a:r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1" marR="9411" marT="868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1" marR="9411" marT="868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1" marR="9411" marT="868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Жоспар</a:t>
                      </a:r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1" marR="9411" marT="868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1" marR="9411" marT="868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6, 35, 110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қолданыстағы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желілерді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қоса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отырып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110/35/6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Караганда ШС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салу (2х40 МВА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трансформаторларымен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110-13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сұлбасы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1 739 548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1 739 548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110/10кВ "Новый </a:t>
                      </a:r>
                      <a:r>
                        <a:rPr lang="ru-RU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Майкудук</a:t>
                      </a:r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ШС салу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998 542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998 542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Караганда ШС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кіре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отырып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110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АЖ ГПП-1 –  Сарань ШС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салу,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келесі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учаскелермен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ГПП-1 – Караганда ШС 110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АЖ</a:t>
                      </a:r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Сарань ШС – Караганда ШС 110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АЖ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2 560 047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2 560 047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0,4-6-10кВ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электр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желілері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2 709 142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2 709 142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SCADA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төменгі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деңгей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6/10 </a:t>
                      </a:r>
                      <a:r>
                        <a:rPr lang="ru-RU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(Қарағанды қ.)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2 678 922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2 678 922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 кВ «Вольная – Карагандинская»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АЖ </a:t>
                      </a:r>
                      <a:r>
                        <a:rPr lang="ru-RU" sz="8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салу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16 420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16 420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110/6 кВ Федоровка ШС салу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1 239 369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1 239 369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Озерная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180 300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180 300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205 133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205 133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Мелькомбинат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110/35/6кВ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Астаховка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ҚС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антенналық-мачталық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құрылыстарын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Костенко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Цементная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Победа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"ГПП-2 -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Сергиополь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АЖ 2т.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"Токаревка - Туздинская"  АЖ қайта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Караган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-Озерная АЖ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Придолинка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ҚС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жабдықтарын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техникалық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394 519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394 519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ш.а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мекенжайындағы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ғимаратты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күрделі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2021-2026 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жж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қосым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бағдарламалар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Победа-Энгельса АЖ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110/10кВ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Болашак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ҚС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700 348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700 348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Барлық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13 576 118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13 576 118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12" name="Заголовок 4"/>
          <p:cNvSpPr txBox="1">
            <a:spLocks/>
          </p:cNvSpPr>
          <p:nvPr/>
        </p:nvSpPr>
        <p:spPr bwMode="auto">
          <a:xfrm>
            <a:off x="5060950" y="1945943"/>
            <a:ext cx="4752975" cy="2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Инвестициялық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бағдарламаның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орындалуы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412748" y="1762125"/>
            <a:ext cx="4514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Жөндеу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бағдарламасының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орындалуы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0525" y="1587190"/>
            <a:ext cx="919427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077324" y="6245225"/>
            <a:ext cx="5074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8124" y="209551"/>
            <a:ext cx="9667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Электр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энергиясын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беру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саласындағы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қызмет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тиімділігінің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көрсеткіштерін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бағалау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үшін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пайдаланылатын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құрылымдық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параметрлер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көрсеткіштерінің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мәндері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94396"/>
              </p:ext>
            </p:extLst>
          </p:nvPr>
        </p:nvGraphicFramePr>
        <p:xfrm>
          <a:off x="238124" y="1047749"/>
          <a:ext cx="9449340" cy="484409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5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5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4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р/с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559" marR="7355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Құрылымдық</a:t>
                      </a:r>
                      <a:r>
                        <a:rPr lang="ru-RU" sz="12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параметрлер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559" marR="7355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Өлшем</a:t>
                      </a: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бірлігі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559" marR="7355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Мәні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Қосылған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тұтынушылар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абоненттер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саны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тұтынушы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275,73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Желінің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ұзындығы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энергиясын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саласында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энергиясын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жөніндегі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реттеліп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қызметтер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километр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Күштік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трансформаторлардың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саны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энергиясын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саласында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энергиясын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жөніндегі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реттеліп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қызметтер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Күштік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трансформаторлардың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қуаты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энергиясын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саласында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энергиясын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жөніндегі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реттеліп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қызметтер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ғана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Мегаватт/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779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желілерде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жүктеме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саласында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реттеліп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көрсетілетін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ғана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Мегаватт/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360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жылда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реттеліп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көлемі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Киловатт*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3 300 193 636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аумағы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шаршы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километр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9" marR="735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3648" y="6316510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52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694" y="235213"/>
            <a:ext cx="9436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реттеліп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көрсетілетін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қызметтердің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сенімділік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көрсеткіштерінің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41400"/>
              </p:ext>
            </p:extLst>
          </p:nvPr>
        </p:nvGraphicFramePr>
        <p:xfrm>
          <a:off x="238125" y="1197953"/>
          <a:ext cx="9436101" cy="39071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0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1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6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1471">
                  <a:extLst>
                    <a:ext uri="{9D8B030D-6E8A-4147-A177-3AD203B41FA5}">
                      <a16:colId xmlns:a16="http://schemas.microsoft.com/office/drawing/2014/main" xmlns="" val="1803575601"/>
                    </a:ext>
                  </a:extLst>
                </a:gridCol>
                <a:gridCol w="759940">
                  <a:extLst>
                    <a:ext uri="{9D8B030D-6E8A-4147-A177-3AD203B41FA5}">
                      <a16:colId xmlns:a16="http://schemas.microsoft.com/office/drawing/2014/main" xmlns="" val="2077955506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xmlns="" val="538366807"/>
                    </a:ext>
                  </a:extLst>
                </a:gridCol>
                <a:gridCol w="1482812">
                  <a:extLst>
                    <a:ext uri="{9D8B030D-6E8A-4147-A177-3AD203B41FA5}">
                      <a16:colId xmlns:a16="http://schemas.microsoft.com/office/drawing/2014/main" xmlns="" val="1999969801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р/с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Сапа мен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сенімділіктің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көрсеткіштері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Есепті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кезеңнің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алдындағы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жылдың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фактісі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(2025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жылға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жылдың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фактісі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Сенімділік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пен сапа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сақталуын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бағалау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Сенімділік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пен сапа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көрсеткіштерін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сақтамаудың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себептері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негіздемесі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Жүйенің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жұмысындағы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үзіліс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ұзақтығының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орташа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SAIDI) -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әлемде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жалпыға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ортақ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қағидаларға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сәйкес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ұзақ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мерзімді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жоспардан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өшірулердің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орташа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ұзақтығы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3,69 дана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3,67 дана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Жүйенің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жұмысындағы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үзіліс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ұзақтығының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орташа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SAIF1) -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әлемде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жалпыға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ортақ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қағидаларға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сәйкес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ұзақ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мерзімді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жоспардан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өшірулердің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орташа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жиілігі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1,67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сағат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1,66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сағат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бағдарламада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көзделген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іс-шараларды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уақтылы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орындау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Табиғи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монополиялар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саласындағы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заңнаманы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бұзушылықтар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Нормативтік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деңгейін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төмендету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-0,65%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жоқ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-0,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92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Жақсы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119" marR="28119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Негізгі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құралдардың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тозуын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азайту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Жақсы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3614086"/>
                  </a:ext>
                </a:extLst>
              </a:tr>
            </a:tbl>
          </a:graphicData>
        </a:graphic>
      </p:graphicFrame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471" y="273866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143648" y="6316510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99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-4622800" y="711200"/>
            <a:ext cx="965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latin typeface="Arial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5140" y="315913"/>
            <a:ext cx="9228419" cy="481012"/>
          </a:xfrm>
          <a:noFill/>
        </p:spPr>
        <p:txBody>
          <a:bodyPr>
            <a:normAutofit/>
          </a:bodyPr>
          <a:lstStyle/>
          <a:p>
            <a:pPr lvl="0" algn="ctr" eaLnBrk="1" hangingPunct="1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тарифтік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сметаның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орындалуы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74582"/>
              </p:ext>
            </p:extLst>
          </p:nvPr>
        </p:nvGraphicFramePr>
        <p:xfrm>
          <a:off x="282575" y="876295"/>
          <a:ext cx="9232127" cy="5155397"/>
        </p:xfrm>
        <a:graphic>
          <a:graphicData uri="http://schemas.openxmlformats.org/drawingml/2006/table">
            <a:tbl>
              <a:tblPr/>
              <a:tblGrid>
                <a:gridCol w="404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0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8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7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0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90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2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р/с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Тарифтік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смета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көрсеткіштерінің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Өлш.бірл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Бекітілген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тарифтік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сметада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көзделген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Тарифтік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сметаның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нақты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қалыптасқан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Тауарларды</a:t>
                      </a:r>
                      <a:r>
                        <a:rPr lang="ru-RU" sz="8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өндіруге</a:t>
                      </a:r>
                      <a:r>
                        <a:rPr lang="ru-RU" sz="8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8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</a:t>
                      </a:r>
                      <a:r>
                        <a:rPr lang="ru-RU" sz="8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көрсетуге</a:t>
                      </a:r>
                      <a:r>
                        <a:rPr lang="ru-RU" sz="8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8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r>
                        <a:rPr lang="ru-RU" sz="8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endParaRPr lang="ru-RU" sz="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               23 389 294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                   24 008 395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Материалдық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461 644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528 132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сатып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алынған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өнімдер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жартылай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фабрикаттар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75 062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127 349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ЖЖМ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223 803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162 180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энергия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162 779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238 602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Еңбек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шығындарын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төлеу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барлығы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7 532 454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7 764 108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Амортизация,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барлығы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7 199 310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6 331 998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Жөндеу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барлығы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1 325 934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787 311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Өндірістік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сипаттағы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Бөгде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ұйымдардың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қызметтері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75 734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83 370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қызметкерлерді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сақтандыру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56 734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81 520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сараптамалық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19 000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1 850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Өзге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526 016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601 661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коммуналдық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шаруашылық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11 329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17 763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байланыс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19 022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32 492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объектілерді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күзету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123 206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126 559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іссапар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13 902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15 682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бағыттық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қағаздар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жол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жүру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13 776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7 571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-45%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еңбекті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қорғау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қауіпсіздік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192 252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203 301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аспаптарды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тексеру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95 541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88 782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машиналар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жабдықтарға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5 559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7 048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МАИ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854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844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6.10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автокөлікті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сақтандыру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7 483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9 010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6.11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БАҚ,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кеңес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беру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790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2 055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6.12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кеңсе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жабдықтарды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ұстау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14 338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10 871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6.13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кадрларды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даярлау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5 746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1 848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-68%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6.15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пошта-кеңсе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3 093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2 510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6.17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қауіпсіздік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755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490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-35%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6.18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сынақтар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жүргізу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есептеулер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консультациялар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12 944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12 845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6.20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байланысты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5 426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61 989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Нормативтік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шығындардың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құны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4 965 507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6 568 929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Жүктемені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көтеруге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эл.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қуатының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дайындығын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қамтамасыз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ету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608 764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664 994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Бөгде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желілер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арқылы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тасымалдау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құны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674 309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660 222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4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Теңгерімдеуші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нарық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қызметтердің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құны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19 621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17 670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954219" y="6381750"/>
            <a:ext cx="630576" cy="34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ru-RU" sz="2000" dirty="0"/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399" y="331096"/>
            <a:ext cx="8467725" cy="4525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Компанияның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сипаттамасы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6270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367" y="977188"/>
            <a:ext cx="9220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>
              <a:spcBef>
                <a:spcPts val="0"/>
              </a:spcBef>
              <a:defRPr/>
            </a:pPr>
            <a:r>
              <a:rPr lang="ru-RU" sz="14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Құрылды: 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2003 ж</a:t>
            </a:r>
            <a:r>
              <a:rPr lang="ru-RU" sz="1400" b="0" dirty="0">
                <a:solidFill>
                  <a:srgbClr val="98103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fontAlgn="b">
              <a:spcBef>
                <a:spcPts val="0"/>
              </a:spcBef>
              <a:defRPr/>
            </a:pP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беру.</a:t>
            </a:r>
          </a:p>
          <a:p>
            <a:pPr lvl="0" algn="l">
              <a:defRPr/>
            </a:pP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Уәкілетті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органмен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келісілген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қызметтер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96481"/>
              </p:ext>
            </p:extLst>
          </p:nvPr>
        </p:nvGraphicFramePr>
        <p:xfrm>
          <a:off x="904874" y="2119515"/>
          <a:ext cx="8039101" cy="330285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029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1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kern="1200" dirty="0" err="1"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kumimoji="0" lang="ru-RU" sz="1400" b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kern="1200" dirty="0" err="1">
                          <a:latin typeface="Times New Roman" pitchFamily="18" charset="0"/>
                          <a:cs typeface="Times New Roman" pitchFamily="18" charset="0"/>
                        </a:rPr>
                        <a:t>Өлш.бірл</a:t>
                      </a:r>
                      <a:r>
                        <a:rPr kumimoji="0" lang="ru-RU" sz="1400" b="0" kern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kern="1200" dirty="0">
                          <a:latin typeface="Times New Roman" pitchFamily="18" charset="0"/>
                          <a:cs typeface="Times New Roman" pitchFamily="18" charset="0"/>
                        </a:rPr>
                        <a:t>Саны</a:t>
                      </a:r>
                      <a:endParaRPr kumimoji="0" lang="ru-RU" sz="1400" b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220-110-35-10-6-0,4кВ АЖ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5 150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35-10-6-0,4кВ КЖ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220-110-35 </a:t>
                      </a:r>
                      <a:r>
                        <a:rPr kumimoji="0" lang="ru-RU" sz="14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шағын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станциялар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дана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400" dirty="0"/>
                        <a:t>ТШС (</a:t>
                      </a:r>
                      <a:r>
                        <a:rPr lang="ru-RU" sz="1400" dirty="0" err="1" smtClean="0"/>
                        <a:t>трансформаторлық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шағын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станциясы</a:t>
                      </a:r>
                      <a:r>
                        <a:rPr lang="ru-RU" sz="1400" dirty="0" smtClean="0"/>
                        <a:t>), ЖТШС,ДТШС,ТШС (</a:t>
                      </a:r>
                      <a:r>
                        <a:rPr lang="ru-RU" sz="1400" dirty="0" err="1" smtClean="0"/>
                        <a:t>тарату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шағын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станциясы</a:t>
                      </a:r>
                      <a:r>
                        <a:rPr lang="ru-RU" sz="1400" dirty="0" smtClean="0"/>
                        <a:t>),</a:t>
                      </a:r>
                      <a:r>
                        <a:rPr lang="ru-RU" sz="1400" dirty="0"/>
                        <a:t>ОТП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дана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2149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72000" marR="179705"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трансформаторлық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қуат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144145" marR="179705"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мың.кВА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4 133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72000" marR="179705"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Күштік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трансформаторлардың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саны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дана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indent="0"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72000" indent="0" algn="l"/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Қызмет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көрсету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аумағы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км.²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7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0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-4622800" y="711200"/>
            <a:ext cx="965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latin typeface="Arial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325" y="303213"/>
            <a:ext cx="3000375" cy="487362"/>
          </a:xfrm>
          <a:noFill/>
        </p:spPr>
        <p:txBody>
          <a:bodyPr>
            <a:normAutofit/>
          </a:bodyPr>
          <a:lstStyle/>
          <a:p>
            <a:pPr lvl="0" eaLnBrk="1" hangingPunct="1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кестенің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жалғасы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169879" y="6337540"/>
            <a:ext cx="480300" cy="39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918822"/>
              </p:ext>
            </p:extLst>
          </p:nvPr>
        </p:nvGraphicFramePr>
        <p:xfrm>
          <a:off x="285749" y="866764"/>
          <a:ext cx="9299045" cy="4780633"/>
        </p:xfrm>
        <a:graphic>
          <a:graphicData uri="http://schemas.openxmlformats.org/drawingml/2006/table">
            <a:tbl>
              <a:tblPr/>
              <a:tblGrid>
                <a:gridCol w="693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5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7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9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10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0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р/с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Тарифтік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смета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көрсеткіштерінің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Өлш.бірл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Бекітілген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тарифтік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сметада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көзделген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Тарифтік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сметаның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нақты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қалыптасқан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Барлық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                 1 115 766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                     1 098 733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8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әкімшілік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шығыстар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1 115 766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1 098 733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ӘБП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жалақысы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454 429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398 973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төлемдері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562 168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550 086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іссапар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1 189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1 498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кадрларды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даярлау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772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508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13 085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18 628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коммуналдық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1 451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2 303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байланыс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1 181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1 037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жалдау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2 310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5 850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еңбекті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қорғау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қауіпсіздік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техникасы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(мед.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тексеру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223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263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342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2 101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514%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19 020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59 261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газеттер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журналдарға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жазылу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1 618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41 638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пошта-кеңсе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тауарлары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3 854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3 750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тіркеу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2 216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2 867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Қызметтік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автокөлікті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ұстау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3 981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5 548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кеңсе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жабдықтарды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ұстау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398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501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қызметкерлерді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сақтандыру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3 938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4 415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75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11.15.8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Материалдар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3 015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541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көрсетуге</a:t>
                      </a:r>
                      <a:r>
                        <a:rPr lang="ru-RU" sz="800" b="1" i="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барлық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24 505 060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25 107 128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Пайда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10 215 439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10 361 856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Негізсіз</a:t>
                      </a:r>
                      <a:r>
                        <a:rPr lang="ru-RU" sz="8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табыс</a:t>
                      </a:r>
                      <a:endParaRPr lang="ru-RU" sz="800" b="1" i="0" u="sng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86 173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86 173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Барлық</a:t>
                      </a:r>
                      <a:r>
                        <a:rPr lang="ru-RU" sz="800" b="1" i="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табыс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теңге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34 806 672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35 382 811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Көрсетілген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қызметтердің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тауарлардың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жұмыстардың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көлемі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3 248 014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3 300 194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13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Нормативтік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техникалық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       </a:t>
                      </a:r>
                      <a:endParaRPr lang="ru-RU" sz="8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7,69%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7,62%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1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200" b="1" i="0" u="sng" strike="noStrike" dirty="0">
                        <a:solidFill>
                          <a:srgbClr val="0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270 984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239 884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91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тенге/</a:t>
                      </a:r>
                      <a:b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</a:p>
                  </a:txBody>
                  <a:tcPr marL="10319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10,72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10,72   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-4622800" y="711200"/>
            <a:ext cx="965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latin typeface="Arial" charset="0"/>
              <a:cs typeface="Arial" charset="0"/>
            </a:endParaRP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8007348" y="831850"/>
            <a:ext cx="17335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0081" y="342900"/>
            <a:ext cx="9228419" cy="495300"/>
          </a:xfrm>
        </p:spPr>
        <p:txBody>
          <a:bodyPr>
            <a:normAutofit/>
          </a:bodyPr>
          <a:lstStyle/>
          <a:p>
            <a:pPr lvl="0" algn="ctr" eaLnBrk="1" hangingPunct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2025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жылға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қызмет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көрсетуге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арналған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өндірістік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шығындар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18786"/>
              </p:ext>
            </p:extLst>
          </p:nvPr>
        </p:nvGraphicFramePr>
        <p:xfrm>
          <a:off x="206377" y="1060450"/>
          <a:ext cx="9534522" cy="2078990"/>
        </p:xfrm>
        <a:graphic>
          <a:graphicData uri="http://schemas.openxmlformats.org/drawingml/2006/table">
            <a:tbl>
              <a:tblPr/>
              <a:tblGrid>
                <a:gridCol w="441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7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69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2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6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р/с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Тариф 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+,-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Тауарларды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өндіруге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көрсетуге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23 389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24 008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Оның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ішінде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Шикізат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528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Жалақы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7 532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7 764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Амортизация</a:t>
                      </a: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6 332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-867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Жөндеулер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787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Бөгде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ұйымдардың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Өзге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Ысырап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303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4 966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6 569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1 603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Жүктемені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алып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жүруге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әзірлігі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73000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609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Бөгде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желілер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тасымалдау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73000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0086" marR="10086" marT="93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Теңгерімдеуші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нарық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қызметтер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73000" marR="10319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-10%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7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79001" y="6359641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21</a:t>
            </a:fld>
            <a:endParaRPr lang="ru-RU" sz="20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277218"/>
              </p:ext>
            </p:extLst>
          </p:nvPr>
        </p:nvGraphicFramePr>
        <p:xfrm>
          <a:off x="1095332" y="3778512"/>
          <a:ext cx="8083669" cy="21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91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82550" y="228600"/>
            <a:ext cx="965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6700" y="342900"/>
            <a:ext cx="9144000" cy="342900"/>
          </a:xfrm>
        </p:spPr>
        <p:txBody>
          <a:bodyPr>
            <a:noAutofit/>
          </a:bodyPr>
          <a:lstStyle/>
          <a:p>
            <a:pPr lvl="0" algn="ctr" eaLnBrk="1" hangingPunct="1"/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Тарифтік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сметамен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салыстырғанда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нақты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әкімшілік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шығыстар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811719"/>
              </p:ext>
            </p:extLst>
          </p:nvPr>
        </p:nvGraphicFramePr>
        <p:xfrm>
          <a:off x="350520" y="847724"/>
          <a:ext cx="9130938" cy="1629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3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4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9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1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21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Тарифтік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сметада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бекітілді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+,-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әкімшілік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шығыстар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о.і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ӘБП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жалақысы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ЕАҚ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салықтар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869" marR="10319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Салықтық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төлемдер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869" marR="10319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Коммуналдық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қызметтер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869" marR="10319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869" marR="10319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8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75433" y="6368267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22</a:t>
            </a:fld>
            <a:endParaRPr lang="ru-RU" sz="20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826020"/>
              </p:ext>
            </p:extLst>
          </p:nvPr>
        </p:nvGraphicFramePr>
        <p:xfrm>
          <a:off x="1540952" y="3612995"/>
          <a:ext cx="6741546" cy="212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91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95"/>
            <a:ext cx="9601200" cy="42930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қаржылық-экономикалық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көрсеткіштер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88725" y="6356360"/>
            <a:ext cx="596070" cy="34636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23</a:t>
            </a:fld>
            <a:endParaRPr lang="ru-RU" sz="2000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9424"/>
              </p:ext>
            </p:extLst>
          </p:nvPr>
        </p:nvGraphicFramePr>
        <p:xfrm>
          <a:off x="256644" y="1000124"/>
          <a:ext cx="9328151" cy="4819647"/>
        </p:xfrm>
        <a:graphic>
          <a:graphicData uri="http://schemas.openxmlformats.org/drawingml/2006/table">
            <a:tbl>
              <a:tblPr/>
              <a:tblGrid>
                <a:gridCol w="4709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9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2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0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Норматив/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тарифтік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смета 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endParaRPr lang="ru-RU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Қаржылық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тұрақтылық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көрсеткіштері</a:t>
                      </a:r>
                      <a:endParaRPr lang="ru-RU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Автономия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коэффициенті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СК/СА)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 /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активтер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0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Қарыз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меншікті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қаражат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арақатынасының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коэффициенті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ұзақ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мерзімді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қарж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міндет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меншікті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капитал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Табыстылық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көрсеткіштері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Сатудың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табыстылық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коэффициенті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пайда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түсім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Таза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пайда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табыстылық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таза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пайда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түсім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Іскерлік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белсенділік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көрсеткіштері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ru-RU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ДБ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айналымдылық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коэффициенті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күн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ДБ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түсім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366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КБ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айналымдылық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коэффициенті</a:t>
                      </a:r>
                      <a:r>
                        <a:rPr lang="ru-RU" sz="1000" b="0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КБ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өзіндік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құн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366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Өтімділік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көрсеткіштері</a:t>
                      </a:r>
                      <a:r>
                        <a:rPr lang="ru-RU" sz="1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ru-RU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Ағымдағы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өтімділік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коэффициенті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активтер</a:t>
                      </a:r>
                      <a:r>
                        <a:rPr lang="ru-RU" sz="10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міндеттемелер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1-2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30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Жылдам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өтімділік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коэффициенті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ақша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қаражаты+қысқа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мерз.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қарж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.+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қысқа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мерз.ДБ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міндеттемелер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0,7-1,5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5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8635" y="78369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қызметтер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млн.кВт.сағ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5592" y="6356350"/>
            <a:ext cx="639203" cy="4240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24</a:t>
            </a:fld>
            <a:endParaRPr lang="es-E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653360"/>
              </p:ext>
            </p:extLst>
          </p:nvPr>
        </p:nvGraphicFramePr>
        <p:xfrm>
          <a:off x="359783" y="1256608"/>
          <a:ext cx="9080499" cy="1173480"/>
        </p:xfrm>
        <a:graphic>
          <a:graphicData uri="http://schemas.openxmlformats.org/drawingml/2006/table">
            <a:tbl>
              <a:tblPr/>
              <a:tblGrid>
                <a:gridCol w="3747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8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9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2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+, -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3 248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"Qarmet"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"Корпор."Казахмыс" ЖШС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«КТЖ-Пассажирские локомотивы» ЖШС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"КТЖ-Грузовые перевозки" ЖШС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Өзге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тұтынушылар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-362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7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1595"/>
              </p:ext>
            </p:extLst>
          </p:nvPr>
        </p:nvGraphicFramePr>
        <p:xfrm>
          <a:off x="374650" y="3978276"/>
          <a:ext cx="9210145" cy="1026795"/>
        </p:xfrm>
        <a:graphic>
          <a:graphicData uri="http://schemas.openxmlformats.org/drawingml/2006/table">
            <a:tbl>
              <a:tblPr/>
              <a:tblGrid>
                <a:gridCol w="4502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9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9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0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энергиясының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кіріс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көлемі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кВт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сағ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3 547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Шаруашылық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қажеттіліктер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кВт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сағ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кВт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сағ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энергиясын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беру (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кВт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сағ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66957" y="283052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Реттеліп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көрсетілетін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қызметтердің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819105"/>
              </p:ext>
            </p:extLst>
          </p:nvPr>
        </p:nvGraphicFramePr>
        <p:xfrm>
          <a:off x="1761892" y="2557347"/>
          <a:ext cx="6281854" cy="161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18090"/>
              </p:ext>
            </p:extLst>
          </p:nvPr>
        </p:nvGraphicFramePr>
        <p:xfrm>
          <a:off x="6994486" y="5144428"/>
          <a:ext cx="1748070" cy="101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761467"/>
              </p:ext>
            </p:extLst>
          </p:nvPr>
        </p:nvGraphicFramePr>
        <p:xfrm>
          <a:off x="2430967" y="5166731"/>
          <a:ext cx="2795238" cy="115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46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221" y="333375"/>
            <a:ext cx="8915400" cy="3048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Тұтынушылармен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221" y="1000125"/>
            <a:ext cx="92790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Тұтынушылармен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шарттардың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талаптарына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ҚР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нормативтік-құқықтық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актілерінің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заңдары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ережелерінің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талаптарына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жүргізілуде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тұлғалармен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түсіндіру-ақпараттық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жұмыстар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жүргізілуде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Тұтынушылардың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ЭЖҰ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өтінімдері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ажырату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тұтынушының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қондырғыларында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аспаптарын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сұлбасын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ауыстыру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 б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Тұтынушылардың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қондырғыларын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актілерін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актісі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ұйымның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пломбаларының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бар-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жоғын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тексеруді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корпустың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зақымдану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мәніне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ЕА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көзбен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тексеруді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шарттардың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сақталуын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қосылудың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дұрыстығын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ЕА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жұмысының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дұрыстығын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қамтиды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аспаптарын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пломбалау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аспабын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пломбалау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актіні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ЕА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сұлбасын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тексергеннен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ЭЭПҚ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бұзушылықтары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тізбектеріндегі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кемшіліктер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ескертулер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анықталған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мерзімін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көрсете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нұсқама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ескерту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945592" y="6356350"/>
            <a:ext cx="639203" cy="4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Candar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25</a:t>
            </a:fld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07" y="381000"/>
            <a:ext cx="8915400" cy="438150"/>
          </a:xfrm>
        </p:spPr>
        <p:txBody>
          <a:bodyPr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Инвестициялық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бағдарламаның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2026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945592" y="6356350"/>
            <a:ext cx="639203" cy="4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Candar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26</a:t>
            </a:fld>
            <a:endParaRPr lang="es-E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25003"/>
              </p:ext>
            </p:extLst>
          </p:nvPr>
        </p:nvGraphicFramePr>
        <p:xfrm>
          <a:off x="587228" y="908283"/>
          <a:ext cx="4489598" cy="4810125"/>
        </p:xfrm>
        <a:graphic>
          <a:graphicData uri="http://schemas.openxmlformats.org/drawingml/2006/table">
            <a:tbl>
              <a:tblPr/>
              <a:tblGrid>
                <a:gridCol w="479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3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69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бағдарлама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9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с-шарасының</a:t>
                      </a:r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атауы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Сома, </a:t>
                      </a:r>
                      <a:r>
                        <a:rPr lang="ru-RU" sz="9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теңге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 35, 110 кВ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желілерді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110/35/6 кВ Караганда ШС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1 734 136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Караганда ШС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кіре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отырып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110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АЖ ГПП-1 –  Сарань ШС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салу,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келесі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учаскелермен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: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ГПП-1 – Караганда ШС 110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АЖ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Сарань ШС – Караганда ШС 110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АЖ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1 381 099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0,4-6-10кВ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электр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желілері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                   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4 010 974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Мониторинг,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өлшеу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авариялық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дабыл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және6/10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SCADA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жоғарғы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деңгейдегі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байланыстың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аппараттық-бағдарламалық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кешені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(Қарағанды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қ.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)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1 409 932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«Вольная – Карагандинская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АЖ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салу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"Новый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Майкудук«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110/6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Федоровка ШС салу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1 428 762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Дубовка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54040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КЖ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Кзыл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623 418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Ялтинская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35/110кВ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жоғарғы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деңгейдегі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мониторинг,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авариялық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дабыл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аппараттық-бағдарламалық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кешені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Майкудук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ҚС, ЦЭС ҚС,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Миньковка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ҚС, Озерная-2 ҚС)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 Сарань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Карагайлы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Мелькомбинат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90765"/>
              </p:ext>
            </p:extLst>
          </p:nvPr>
        </p:nvGraphicFramePr>
        <p:xfrm>
          <a:off x="5305425" y="923922"/>
          <a:ext cx="4144993" cy="4848969"/>
        </p:xfrm>
        <a:graphic>
          <a:graphicData uri="http://schemas.openxmlformats.org/drawingml/2006/table">
            <a:tbl>
              <a:tblPr/>
              <a:tblGrid>
                <a:gridCol w="284578">
                  <a:extLst>
                    <a:ext uri="{9D8B030D-6E8A-4147-A177-3AD203B41FA5}">
                      <a16:colId xmlns:a16="http://schemas.microsoft.com/office/drawing/2014/main" xmlns="" val="792870622"/>
                    </a:ext>
                  </a:extLst>
                </a:gridCol>
                <a:gridCol w="3039647">
                  <a:extLst>
                    <a:ext uri="{9D8B030D-6E8A-4147-A177-3AD203B41FA5}">
                      <a16:colId xmlns:a16="http://schemas.microsoft.com/office/drawing/2014/main" xmlns="" val="362377095"/>
                    </a:ext>
                  </a:extLst>
                </a:gridCol>
                <a:gridCol w="820768">
                  <a:extLst>
                    <a:ext uri="{9D8B030D-6E8A-4147-A177-3AD203B41FA5}">
                      <a16:colId xmlns:a16="http://schemas.microsoft.com/office/drawing/2014/main" xmlns="" val="319216980"/>
                    </a:ext>
                  </a:extLst>
                </a:gridCol>
              </a:tblGrid>
              <a:tr h="377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бағдарлама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9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с-шарасының</a:t>
                      </a:r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атауы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Сома, </a:t>
                      </a:r>
                      <a:r>
                        <a:rPr lang="ru-RU" sz="9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теңге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152733"/>
                  </a:ext>
                </a:extLst>
              </a:tr>
              <a:tr h="293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110/35/6кВ "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Астаховка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ҚС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антенналық-мачталық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құрылыстарын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70776240"/>
                  </a:ext>
                </a:extLst>
              </a:tr>
              <a:tr h="236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Костенко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89614758"/>
                  </a:ext>
                </a:extLst>
              </a:tr>
              <a:tr h="236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78690029"/>
                  </a:ext>
                </a:extLst>
              </a:tr>
              <a:tr h="236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35кВ "ГПП-2 -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Сергиополь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АЖ 2т.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39769713"/>
                  </a:ext>
                </a:extLst>
              </a:tr>
              <a:tr h="238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35кВ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-Озерная АЖ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436124"/>
                  </a:ext>
                </a:extLst>
              </a:tr>
              <a:tr h="413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Ульяновка ТО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жөндеу-өндірістік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шеберханалары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ғимаратының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шатырын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38966508"/>
                  </a:ext>
                </a:extLst>
              </a:tr>
              <a:tr h="293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110/35/10кВ «Ботаническая» ҚС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антенналық-мачталық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құрылыстарын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03422196"/>
                  </a:ext>
                </a:extLst>
              </a:tr>
              <a:tr h="236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Аспаптар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сатып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72876987"/>
                  </a:ext>
                </a:extLst>
              </a:tr>
              <a:tr h="408807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Тарифті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инвестицияға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айырбастау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бағдарламасы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шеңберіндегі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қосымша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іс-шаралар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: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37633727"/>
                  </a:ext>
                </a:extLst>
              </a:tr>
              <a:tr h="332665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110/10кВ "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Болашак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ҚС салу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1 508 847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05117100"/>
                  </a:ext>
                </a:extLst>
              </a:tr>
              <a:tr h="608573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Энергетикалық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коммуналдық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секторларды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жаңғырту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жобасы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аясындағы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пилоттық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жобалар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0488541"/>
                  </a:ext>
                </a:extLst>
              </a:tr>
              <a:tr h="418360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110кВ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"ГРЭС-2 -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Карагайлы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АЖ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тізбектер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- 110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Карбышевка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ҚС –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Карагайлы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ҚС АЖ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30768839"/>
                  </a:ext>
                </a:extLst>
              </a:tr>
              <a:tr h="236013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110кВ "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Астаховка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-Шокай« АЖ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17162799"/>
                  </a:ext>
                </a:extLst>
              </a:tr>
              <a:tr h="236013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35/10кВ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Жосалы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ҚС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8F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12159541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35498" y="5913120"/>
            <a:ext cx="9274629" cy="2980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Инвестицияның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сомасы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14 823 517 </a:t>
            </a:r>
            <a:r>
              <a:rPr lang="ru-RU" sz="1600" b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endParaRPr lang="ru-RU" sz="16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2450" y="2286000"/>
            <a:ext cx="9105900" cy="1252538"/>
          </a:xfrm>
        </p:spPr>
        <p:txBody>
          <a:bodyPr/>
          <a:lstStyle/>
          <a:p>
            <a:pPr algn="ctr"/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Назарларыңызға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рахмет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07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5554" y="331732"/>
            <a:ext cx="9102262" cy="39645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инвестициялық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бағдарламаның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орындалуы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тчет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 исполнении инвестиционной программы за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52876"/>
              </p:ext>
            </p:extLst>
          </p:nvPr>
        </p:nvGraphicFramePr>
        <p:xfrm>
          <a:off x="138023" y="807296"/>
          <a:ext cx="9671802" cy="5720929"/>
        </p:xfrm>
        <a:graphic>
          <a:graphicData uri="http://schemas.openxmlformats.org/drawingml/2006/table">
            <a:tbl>
              <a:tblPr/>
              <a:tblGrid>
                <a:gridCol w="253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3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80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21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51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3951">
                  <a:extLst>
                    <a:ext uri="{9D8B030D-6E8A-4147-A177-3AD203B41FA5}">
                      <a16:colId xmlns:a16="http://schemas.microsoft.com/office/drawing/2014/main" xmlns="" val="511695546"/>
                    </a:ext>
                  </a:extLst>
                </a:gridCol>
                <a:gridCol w="5639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25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37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02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066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656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701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2756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17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р/с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Реттеліп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қызметтердің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жоспарлы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көлемдері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ақпарат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бағдарлама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шеңберінде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ұсыну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кезеңі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Инвестициялық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бағдарламаның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сомасы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бағдарламаны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қаржыландырудың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шарттары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мөлшерлері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ақпарат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мың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-шара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атауы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Өлшем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бірлігі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Заттай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көрсеткіштегі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саны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Өткен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жылдың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фактісі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Ауытқу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Ауытқудың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себептері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қаражаттары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k-K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Қарыз қаражаттары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Бюджеттік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қаражаттар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781874"/>
                  </a:ext>
                </a:extLst>
              </a:tr>
              <a:tr h="1473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6, 35, 110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желілерді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110/35/6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Караганда ШС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 (2х40 МВА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трансформаторларымен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110-13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сұлбасы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салу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110кВ Караганда - ТЭЦ-3 АЖ, 1,2-тізбек,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110кВ Караганда-Новый Город АЖ, 1,2-тізбек;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салу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35кВ Караганда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Майкудук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АЖ 1т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35кВ Караганда - ЦЭС-1 АЖ 1т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35кВ Караганда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Пришахтинская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АЖ 1,2т;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6кВ КЖ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қайта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салу 13,14,15,16,17,18,20,21,22,25,26-ф.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дана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1 739 548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1 739 548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1 739 548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4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110/10кВ "Новый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Майкудук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ШС салу: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110/10кВ ШС салу;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110кВ "Сантехническая-Новый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Майкудук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АЖ салу, 1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2-тізбектер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дана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2021-2026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998 542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998 542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998 542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4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Караганда ШС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кіре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АЖ ГПП-1 –  Сарань ШС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салу,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келесі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учаскелермен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ГПП-1 – Караганда ШС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АЖ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Сарань ШС – Караганда ШС 110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АЖ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2 560 047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2 560 047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2 560 047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95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0,4-6-10кВ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электр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желілері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: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0,4кВ КАЖ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салу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КАЖ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салу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ТШС(ЖТШС)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КЖ салу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0,4кВ КЖ салу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6(10)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ҚЖТШС монтаждау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км.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км.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дана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км.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км.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дана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88,05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27,42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0,22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0,91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88,05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27,42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0,22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0,91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2021-2029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19,01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2,43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-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</a:t>
                      </a:r>
                      <a:b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2 709 142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2 709 142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1 901 173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807 969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8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Мониторинг,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өлшеу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авариялық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дабыл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және6/10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SCADA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жоғарғы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деңгейдегі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байланыстың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аппараттық-бағдарламалық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кешені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(Қарағанды қ.)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дана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2 678 922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2 678 922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2 678 922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 «Вольная – Карагандинская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АЖ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16 420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16 420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16 420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2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ctr" hangingPunct="1"/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ПС 110/35/6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Караганда </a:t>
            </a:r>
            <a:r>
              <a:rPr lang="ru-RU" sz="2000" b="0" dirty="0"/>
              <a:t/>
            </a:r>
            <a:br>
              <a:rPr lang="ru-RU" sz="2000" b="0" dirty="0"/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r="13179" b="8952"/>
          <a:stretch/>
        </p:blipFill>
        <p:spPr>
          <a:xfrm>
            <a:off x="4112343" y="1223555"/>
            <a:ext cx="5472452" cy="4746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1" y="1223556"/>
            <a:ext cx="3593298" cy="47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ПС110/10кВ "Новый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Майкудук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r="4921" b="25460"/>
          <a:stretch/>
        </p:blipFill>
        <p:spPr>
          <a:xfrm>
            <a:off x="630047" y="1027611"/>
            <a:ext cx="4565168" cy="5046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r="51405" b="6921"/>
          <a:stretch/>
        </p:blipFill>
        <p:spPr>
          <a:xfrm>
            <a:off x="6017623" y="1562367"/>
            <a:ext cx="2991492" cy="45118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83263" y="1158401"/>
            <a:ext cx="4051109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Питающая линия ВЛ110кВ «Сантехническая - Новый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Майкудук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8871" y="416725"/>
            <a:ext cx="5633084" cy="226469"/>
          </a:xfrm>
        </p:spPr>
        <p:txBody>
          <a:bodyPr>
            <a:noAutofit/>
          </a:bodyPr>
          <a:lstStyle/>
          <a:p>
            <a:pPr lvl="0" eaLnBrk="1" hangingPunct="1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есептің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жалғасы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67778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89415"/>
              </p:ext>
            </p:extLst>
          </p:nvPr>
        </p:nvGraphicFramePr>
        <p:xfrm>
          <a:off x="138023" y="775248"/>
          <a:ext cx="9636293" cy="5444578"/>
        </p:xfrm>
        <a:graphic>
          <a:graphicData uri="http://schemas.openxmlformats.org/drawingml/2006/table">
            <a:tbl>
              <a:tblPr/>
              <a:tblGrid>
                <a:gridCol w="252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42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0882">
                  <a:extLst>
                    <a:ext uri="{9D8B030D-6E8A-4147-A177-3AD203B41FA5}">
                      <a16:colId xmlns:a16="http://schemas.microsoft.com/office/drawing/2014/main" xmlns="" val="2106187320"/>
                    </a:ext>
                  </a:extLst>
                </a:gridCol>
                <a:gridCol w="722201">
                  <a:extLst>
                    <a:ext uri="{9D8B030D-6E8A-4147-A177-3AD203B41FA5}">
                      <a16:colId xmlns:a16="http://schemas.microsoft.com/office/drawing/2014/main" xmlns="" val="4093282233"/>
                    </a:ext>
                  </a:extLst>
                </a:gridCol>
                <a:gridCol w="297034">
                  <a:extLst>
                    <a:ext uri="{9D8B030D-6E8A-4147-A177-3AD203B41FA5}">
                      <a16:colId xmlns:a16="http://schemas.microsoft.com/office/drawing/2014/main" xmlns="" val="511695546"/>
                    </a:ext>
                  </a:extLst>
                </a:gridCol>
                <a:gridCol w="582421">
                  <a:extLst>
                    <a:ext uri="{9D8B030D-6E8A-4147-A177-3AD203B41FA5}">
                      <a16:colId xmlns:a16="http://schemas.microsoft.com/office/drawing/2014/main" xmlns="" val="3256085951"/>
                    </a:ext>
                  </a:extLst>
                </a:gridCol>
                <a:gridCol w="5998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75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913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736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8860">
                  <a:extLst>
                    <a:ext uri="{9D8B030D-6E8A-4147-A177-3AD203B41FA5}">
                      <a16:colId xmlns:a16="http://schemas.microsoft.com/office/drawing/2014/main" xmlns="" val="1018832841"/>
                    </a:ext>
                  </a:extLst>
                </a:gridCol>
                <a:gridCol w="50515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2525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7749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р/с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Реттеліп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көрсетілетін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қызметтердің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жоспарлы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нақты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көлемдері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туралы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ақпарат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Инвестициялық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бағдарлама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шеңберінде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қызмет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ұсыну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кезеңі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Инвестициялық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бағдарламаның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сомасы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Инвестициялық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бағдарламаны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қаржыландырудың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нақты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шарттары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мен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мөлшерлері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туралы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ақпарат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мың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теңге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-шара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атауы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Өлшем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бірлігі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Заттай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көрсеткіштегі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саны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k-K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Өткен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жылдың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фактісі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Жоспар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Ауытқу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Ауытқудың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себептері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Өз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қаражаттары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Қарыз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қаражаттары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Бюджеттік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қаражаттар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Пайда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9797382"/>
                  </a:ext>
                </a:extLst>
              </a:tr>
              <a:tr h="147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110/6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Федоровка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ШС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1 239 369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1 239 369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1 239 369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3034548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Озерная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180 300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180 300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180 300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7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205 133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205 133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205 133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Мелькомбинат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110/35/6кВ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Астаховка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ҚС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антенналық-мачталық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құрылыстарын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9442883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Костенко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8779906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Цементная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5 149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5 149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5 149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Победа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"ГПП-2 -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Сергиополь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АЖ 2т.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10 255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10 255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10 255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"Токаревка -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Туздинская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 АЖ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7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Караган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-Озерная АЖ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4 295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4 295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4 295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Придолинка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ШС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жабдықтарын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жаңғырту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2024-2026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394 519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394 519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394 519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ш.а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мекенжайындағы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ғимаратты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күрделі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26 280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26 280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26 280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2293759"/>
                  </a:ext>
                </a:extLst>
              </a:tr>
              <a:tr h="422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Тарифті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инвестицияға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айырбастау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бағдарламасы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шеңберіндегі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қосымша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іс-шаралар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: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2441385"/>
                  </a:ext>
                </a:extLst>
              </a:tr>
              <a:tr h="147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35кВ Победа-Энгельса АЖ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99 000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99 000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180 300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7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110/10кВ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Болашак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ҚС салу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2025-2029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700 348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700 348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205 133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3641789"/>
                  </a:ext>
                </a:extLst>
              </a:tr>
              <a:tr h="147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Жиыны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13 576 118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13 576 118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7 199 310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6 376 809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7611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8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637" y="129519"/>
            <a:ext cx="9304036" cy="893937"/>
          </a:xfrm>
        </p:spPr>
        <p:txBody>
          <a:bodyPr/>
          <a:lstStyle/>
          <a:p>
            <a:pPr eaLnBrk="1" fontAlgn="ctr" hangingPunct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ВЛ-110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ГПП-1 – ПС Сарань с заходами на ПС Караганда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8"/>
          <a:stretch/>
        </p:blipFill>
        <p:spPr>
          <a:xfrm>
            <a:off x="649469" y="1023456"/>
            <a:ext cx="3637189" cy="5120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78" y="1023456"/>
            <a:ext cx="3831772" cy="51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Электрические сети 0,4-6-10кВ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61"/>
          <a:stretch/>
        </p:blipFill>
        <p:spPr>
          <a:xfrm>
            <a:off x="595213" y="1053737"/>
            <a:ext cx="1930273" cy="24924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1053737"/>
            <a:ext cx="3239589" cy="2429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4" b="14308"/>
          <a:stretch/>
        </p:blipFill>
        <p:spPr>
          <a:xfrm>
            <a:off x="2960915" y="3738326"/>
            <a:ext cx="3291840" cy="2360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22096" r="30667" b="12381"/>
          <a:stretch/>
        </p:blipFill>
        <p:spPr>
          <a:xfrm>
            <a:off x="595213" y="3673183"/>
            <a:ext cx="1959429" cy="2490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28" y="1103812"/>
            <a:ext cx="2804432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yt3.ggpht.com/a/AATXAJzl6dad3N77T0H670bm4m6tl0kpCKvZiOq1c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276225"/>
            <a:ext cx="507470" cy="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48155" y="6355081"/>
            <a:ext cx="636640" cy="2819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92556-3B65-4C77-8D5C-7543A0156D31}" type="slidenum"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95" y="225954"/>
            <a:ext cx="8858865" cy="557741"/>
          </a:xfrm>
        </p:spPr>
        <p:txBody>
          <a:bodyPr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Аппаратно-программный комплекс мониторинга, измерений, аварийной сигнализации и связи нижнего уровня 6/10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SCADA (г. Караганды)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" y="1086758"/>
            <a:ext cx="2874781" cy="51107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1086758"/>
            <a:ext cx="3727824" cy="49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60AE"/>
      </a:dk2>
      <a:lt2>
        <a:srgbClr val="EEECE1"/>
      </a:lt2>
      <a:accent1>
        <a:srgbClr val="4F81BD"/>
      </a:accent1>
      <a:accent2>
        <a:srgbClr val="EA5217"/>
      </a:accent2>
      <a:accent3>
        <a:srgbClr val="FFFFFF"/>
      </a:accent3>
      <a:accent4>
        <a:srgbClr val="000000"/>
      </a:accent4>
      <a:accent5>
        <a:srgbClr val="B2C1DB"/>
      </a:accent5>
      <a:accent6>
        <a:srgbClr val="D44914"/>
      </a:accent6>
      <a:hlink>
        <a:srgbClr val="90C153"/>
      </a:hlink>
      <a:folHlink>
        <a:srgbClr val="7E5F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60AE"/>
        </a:dk2>
        <a:lt2>
          <a:srgbClr val="EEECE1"/>
        </a:lt2>
        <a:accent1>
          <a:srgbClr val="4F81BD"/>
        </a:accent1>
        <a:accent2>
          <a:srgbClr val="EA5217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D44914"/>
        </a:accent6>
        <a:hlink>
          <a:srgbClr val="90C153"/>
        </a:hlink>
        <a:folHlink>
          <a:srgbClr val="7E5F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81353</TotalTime>
  <Words>5271</Words>
  <Application>Microsoft Office PowerPoint</Application>
  <PresentationFormat>Лист A4 (210x297 мм)</PresentationFormat>
  <Paragraphs>2198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blank</vt:lpstr>
      <vt:lpstr>Презентация PowerPoint</vt:lpstr>
      <vt:lpstr>Компанияның сипаттамасы</vt:lpstr>
      <vt:lpstr>2025 жылға арналған инвестициялық бағдарламаның орындалуы туралы есеп тчет об исполнении инвестиционной программы за 2025 год</vt:lpstr>
      <vt:lpstr> Реконструкция ПС 110/35/6 кВ Караганда  </vt:lpstr>
      <vt:lpstr>Строительство ПС110/10кВ "Новый Майкудук"</vt:lpstr>
      <vt:lpstr>есептің жалғасы</vt:lpstr>
      <vt:lpstr>Реконструкция ВЛ-110 кВ ГПП-1 – ПС Сарань с заходами на ПС Караганда</vt:lpstr>
      <vt:lpstr>Электрические сети 0,4-6-10кВ</vt:lpstr>
      <vt:lpstr>Аппаратно-программный комплекс мониторинга, измерений, аварийной сигнализации и связи нижнего уровня 6/10 кВ SCADA (г. Караганды)</vt:lpstr>
      <vt:lpstr>Презентация PowerPoint</vt:lpstr>
      <vt:lpstr>Презентация PowerPoint</vt:lpstr>
      <vt:lpstr>Строительство ПС 110/6 кВ Федоровка</vt:lpstr>
      <vt:lpstr>Презентация PowerPoint</vt:lpstr>
      <vt:lpstr>Презентация PowerPoint</vt:lpstr>
      <vt:lpstr>2025 жылға арналған пайдалар мен залалдар туралы есеп, мың теңге</vt:lpstr>
      <vt:lpstr> 2025 жылға жөндеу және инвестициялық бағдарламалардың орындалуы, мың теңге </vt:lpstr>
      <vt:lpstr>Презентация PowerPoint</vt:lpstr>
      <vt:lpstr>Презентация PowerPoint</vt:lpstr>
      <vt:lpstr>2025 жылғы тарифтік сметаның бап бойынша орындалуы</vt:lpstr>
      <vt:lpstr>кестенің жалғасы</vt:lpstr>
      <vt:lpstr>2025 жылға қызмет көрсетуге арналған өндірістік шығындар </vt:lpstr>
      <vt:lpstr>Тарифтік сметамен салыстырғанда нақты әкімшілік шығыстар, млн. теңге</vt:lpstr>
      <vt:lpstr>2025 жылғы қаржылық-экономикалық көрсеткіштер</vt:lpstr>
      <vt:lpstr>2025 жылы көрсетілген қызметтер көлемі, млн.кВт.сағ.</vt:lpstr>
      <vt:lpstr> Тұтынушылармен жұмыс</vt:lpstr>
      <vt:lpstr>Инвестициялық бағдарламаның 2026 жылға арналған іс-шаралар жоспары</vt:lpstr>
      <vt:lpstr>Назарларыңызға рахмет!</vt:lpstr>
    </vt:vector>
  </TitlesOfParts>
  <Company>Royal Bank of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kerlili</dc:creator>
  <dc:description>Version 6.0 (PowerPoint 2003)</dc:description>
  <cp:lastModifiedBy>Наталья Кравец</cp:lastModifiedBy>
  <cp:revision>2053</cp:revision>
  <cp:lastPrinted>2025-04-18T07:14:05Z</cp:lastPrinted>
  <dcterms:created xsi:type="dcterms:W3CDTF">2012-09-07T19:06:14Z</dcterms:created>
  <dcterms:modified xsi:type="dcterms:W3CDTF">2026-04-03T09:10:10Z</dcterms:modified>
</cp:coreProperties>
</file>