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59" r:id="rId2"/>
    <p:sldId id="910" r:id="rId3"/>
    <p:sldId id="789" r:id="rId4"/>
    <p:sldId id="911" r:id="rId5"/>
    <p:sldId id="914" r:id="rId6"/>
    <p:sldId id="922" r:id="rId7"/>
    <p:sldId id="915" r:id="rId8"/>
    <p:sldId id="913" r:id="rId9"/>
    <p:sldId id="916" r:id="rId10"/>
    <p:sldId id="790" r:id="rId11"/>
    <p:sldId id="923" r:id="rId12"/>
    <p:sldId id="917" r:id="rId13"/>
    <p:sldId id="905" r:id="rId14"/>
    <p:sldId id="906" r:id="rId15"/>
    <p:sldId id="800" r:id="rId16"/>
    <p:sldId id="803" r:id="rId17"/>
    <p:sldId id="805" r:id="rId18"/>
    <p:sldId id="920" r:id="rId19"/>
    <p:sldId id="808" r:id="rId20"/>
    <p:sldId id="811" r:id="rId21"/>
    <p:sldId id="813" r:id="rId22"/>
    <p:sldId id="816" r:id="rId23"/>
    <p:sldId id="819" r:id="rId24"/>
    <p:sldId id="822" r:id="rId25"/>
    <p:sldId id="826" r:id="rId26"/>
    <p:sldId id="827" r:id="rId27"/>
    <p:sldId id="828" r:id="rId28"/>
  </p:sldIdLst>
  <p:sldSz cx="9906000" cy="6858000" type="A4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34">
          <p15:clr>
            <a:srgbClr val="A4A3A4"/>
          </p15:clr>
        </p15:guide>
        <p15:guide id="2" orient="horz" pos="750">
          <p15:clr>
            <a:srgbClr val="A4A3A4"/>
          </p15:clr>
        </p15:guide>
        <p15:guide id="3" orient="horz" pos="1878">
          <p15:clr>
            <a:srgbClr val="A4A3A4"/>
          </p15:clr>
        </p15:guide>
        <p15:guide id="4" orient="horz" pos="3150">
          <p15:clr>
            <a:srgbClr val="A4A3A4"/>
          </p15:clr>
        </p15:guide>
        <p15:guide id="5" orient="horz" pos="2139">
          <p15:clr>
            <a:srgbClr val="A4A3A4"/>
          </p15:clr>
        </p15:guide>
        <p15:guide id="6" orient="horz" pos="2401">
          <p15:clr>
            <a:srgbClr val="A4A3A4"/>
          </p15:clr>
        </p15:guide>
        <p15:guide id="7" orient="horz" pos="3764">
          <p15:clr>
            <a:srgbClr val="A4A3A4"/>
          </p15:clr>
        </p15:guide>
        <p15:guide id="8" orient="horz" pos="1378">
          <p15:clr>
            <a:srgbClr val="A4A3A4"/>
          </p15:clr>
        </p15:guide>
        <p15:guide id="9" orient="horz" pos="642">
          <p15:clr>
            <a:srgbClr val="A4A3A4"/>
          </p15:clr>
        </p15:guide>
        <p15:guide id="10" orient="horz" pos="3878">
          <p15:clr>
            <a:srgbClr val="A4A3A4"/>
          </p15:clr>
        </p15:guide>
        <p15:guide id="11" pos="2953">
          <p15:clr>
            <a:srgbClr val="A4A3A4"/>
          </p15:clr>
        </p15:guide>
        <p15:guide id="12" pos="471">
          <p15:clr>
            <a:srgbClr val="A4A3A4"/>
          </p15:clr>
        </p15:guide>
        <p15:guide id="13" pos="6013">
          <p15:clr>
            <a:srgbClr val="A4A3A4"/>
          </p15:clr>
        </p15:guide>
        <p15:guide id="14" pos="2566">
          <p15:clr>
            <a:srgbClr val="A4A3A4"/>
          </p15:clr>
        </p15:guide>
        <p15:guide id="15" pos="240">
          <p15:clr>
            <a:srgbClr val="A4A3A4"/>
          </p15:clr>
        </p15:guide>
        <p15:guide id="16" pos="3922">
          <p15:clr>
            <a:srgbClr val="A4A3A4"/>
          </p15:clr>
        </p15:guide>
        <p15:guide id="17" orient="horz" pos="2004">
          <p15:clr>
            <a:srgbClr val="A4A3A4"/>
          </p15:clr>
        </p15:guide>
        <p15:guide id="18" orient="horz" pos="3143">
          <p15:clr>
            <a:srgbClr val="A4A3A4"/>
          </p15:clr>
        </p15:guide>
        <p15:guide id="19" orient="horz" pos="2971">
          <p15:clr>
            <a:srgbClr val="A4A3A4"/>
          </p15:clr>
        </p15:guide>
        <p15:guide id="20" orient="horz" pos="3698">
          <p15:clr>
            <a:srgbClr val="A4A3A4"/>
          </p15:clr>
        </p15:guide>
        <p15:guide id="21" orient="horz" pos="1468">
          <p15:clr>
            <a:srgbClr val="A4A3A4"/>
          </p15:clr>
        </p15:guide>
        <p15:guide id="22" orient="horz" pos="792">
          <p15:clr>
            <a:srgbClr val="A4A3A4"/>
          </p15:clr>
        </p15:guide>
        <p15:guide id="23" orient="horz" pos="3752">
          <p15:clr>
            <a:srgbClr val="A4A3A4"/>
          </p15:clr>
        </p15:guide>
        <p15:guide id="24" pos="5443">
          <p15:clr>
            <a:srgbClr val="A4A3A4"/>
          </p15:clr>
        </p15:guide>
        <p15:guide id="25" pos="929">
          <p15:clr>
            <a:srgbClr val="A4A3A4"/>
          </p15:clr>
        </p15:guide>
        <p15:guide id="26" pos="4432">
          <p15:clr>
            <a:srgbClr val="A4A3A4"/>
          </p15:clr>
        </p15:guide>
        <p15:guide id="27" pos="5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55" userDrawn="1">
          <p15:clr>
            <a:srgbClr val="A4A3A4"/>
          </p15:clr>
        </p15:guide>
        <p15:guide id="3" orient="horz" pos="3125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22" userDrawn="1">
          <p15:clr>
            <a:srgbClr val="A4A3A4"/>
          </p15:clr>
        </p15:guide>
        <p15:guide id="6" orient="horz" pos="3121" userDrawn="1">
          <p15:clr>
            <a:srgbClr val="A4A3A4"/>
          </p15:clr>
        </p15:guide>
        <p15:guide id="7" pos="2151" userDrawn="1">
          <p15:clr>
            <a:srgbClr val="A4A3A4"/>
          </p15:clr>
        </p15:guide>
        <p15:guide id="8" pos="2138" userDrawn="1">
          <p15:clr>
            <a:srgbClr val="A4A3A4"/>
          </p15:clr>
        </p15:guide>
        <p15:guide id="9" orient="horz" pos="3134" userDrawn="1">
          <p15:clr>
            <a:srgbClr val="A4A3A4"/>
          </p15:clr>
        </p15:guide>
        <p15:guide id="10" orient="horz" pos="3132" userDrawn="1">
          <p15:clr>
            <a:srgbClr val="A4A3A4"/>
          </p15:clr>
        </p15:guide>
        <p15:guide id="11" pos="2159" userDrawn="1">
          <p15:clr>
            <a:srgbClr val="A4A3A4"/>
          </p15:clr>
        </p15:guide>
        <p15:guide id="1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алай Сарсенова" initials="КС" lastIdx="7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5E0"/>
    <a:srgbClr val="3A8FD0"/>
    <a:srgbClr val="981039"/>
    <a:srgbClr val="B48900"/>
    <a:srgbClr val="FFFFFF"/>
    <a:srgbClr val="4F81BD"/>
    <a:srgbClr val="E9EDF4"/>
    <a:srgbClr val="57A0D7"/>
    <a:srgbClr val="342D70"/>
    <a:srgbClr val="2C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5" autoAdjust="0"/>
    <p:restoredTop sz="86475" autoAdjust="0"/>
  </p:normalViewPr>
  <p:slideViewPr>
    <p:cSldViewPr snapToGrid="0" showGuides="1">
      <p:cViewPr>
        <p:scale>
          <a:sx n="120" d="100"/>
          <a:sy n="120" d="100"/>
        </p:scale>
        <p:origin x="-132" y="720"/>
      </p:cViewPr>
      <p:guideLst>
        <p:guide orient="horz" pos="4134"/>
        <p:guide orient="horz" pos="750"/>
        <p:guide orient="horz" pos="1878"/>
        <p:guide orient="horz" pos="3150"/>
        <p:guide orient="horz" pos="2139"/>
        <p:guide orient="horz" pos="2401"/>
        <p:guide orient="horz" pos="3764"/>
        <p:guide orient="horz" pos="1378"/>
        <p:guide orient="horz" pos="642"/>
        <p:guide orient="horz" pos="3878"/>
        <p:guide pos="2953"/>
        <p:guide pos="471"/>
        <p:guide pos="6013"/>
        <p:guide pos="2566"/>
        <p:guide pos="240"/>
        <p:guide pos="3922"/>
        <p:guide orient="horz" pos="2004"/>
        <p:guide orient="horz" pos="3143"/>
        <p:guide orient="horz" pos="2971"/>
        <p:guide orient="horz" pos="3698"/>
        <p:guide orient="horz" pos="1468"/>
        <p:guide orient="horz" pos="792"/>
        <p:guide orient="horz" pos="3752"/>
        <p:guide pos="5443"/>
        <p:guide pos="929"/>
        <p:guide pos="4432"/>
        <p:guide pos="5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-2751" y="-54"/>
      </p:cViewPr>
      <p:guideLst>
        <p:guide orient="horz" pos="3129"/>
        <p:guide pos="2155"/>
        <p:guide orient="horz" pos="3125"/>
        <p:guide pos="2141"/>
        <p:guide orient="horz" pos="3122"/>
        <p:guide orient="horz" pos="3121"/>
        <p:guide pos="2151"/>
        <p:guide pos="2138"/>
        <p:guide orient="horz" pos="3134"/>
        <p:guide orient="horz" pos="3132"/>
        <p:guide pos="215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679575054814683E-3"/>
          <c:y val="3.4692096821230679E-2"/>
          <c:w val="0.9615064105093174"/>
          <c:h val="0.57968335579606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себест!$D$4</c:f>
              <c:strCache>
                <c:ptCount val="1"/>
                <c:pt idx="0">
                  <c:v>Тариф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себест!$B$7:$B$16</c:f>
              <c:strCache>
                <c:ptCount val="10"/>
                <c:pt idx="0">
                  <c:v>Сырье, материалы</c:v>
                </c:pt>
                <c:pt idx="1">
                  <c:v>Зарплата </c:v>
                </c:pt>
                <c:pt idx="2">
                  <c:v>Амортизация</c:v>
                </c:pt>
                <c:pt idx="3">
                  <c:v>Ремонты</c:v>
                </c:pt>
                <c:pt idx="4">
                  <c:v>Услуги сторонних орг-ций</c:v>
                </c:pt>
                <c:pt idx="5">
                  <c:v>Прочие затраты</c:v>
                </c:pt>
                <c:pt idx="6">
                  <c:v>Стоимость потерь</c:v>
                </c:pt>
                <c:pt idx="7">
                  <c:v>Готовность к несению нагрузки</c:v>
                </c:pt>
                <c:pt idx="8">
                  <c:v>Транспорт по чужим сетям</c:v>
                </c:pt>
                <c:pt idx="9">
                  <c:v>Услуги по балансирующему рынку</c:v>
                </c:pt>
              </c:strCache>
            </c:strRef>
          </c:cat>
          <c:val>
            <c:numRef>
              <c:f>себест!$D$7:$D$16</c:f>
              <c:numCache>
                <c:formatCode>#,##0</c:formatCode>
                <c:ptCount val="10"/>
                <c:pt idx="0">
                  <c:v>461.64380400417826</c:v>
                </c:pt>
                <c:pt idx="1">
                  <c:v>7532.4542991457902</c:v>
                </c:pt>
                <c:pt idx="2">
                  <c:v>7199.3095188128818</c:v>
                </c:pt>
                <c:pt idx="3">
                  <c:v>1325.9341223039808</c:v>
                </c:pt>
                <c:pt idx="4">
                  <c:v>75.73366279180226</c:v>
                </c:pt>
                <c:pt idx="5">
                  <c:v>526.01632534984253</c:v>
                </c:pt>
                <c:pt idx="6">
                  <c:v>4965.5072267303449</c:v>
                </c:pt>
                <c:pt idx="7">
                  <c:v>608.76446399999998</c:v>
                </c:pt>
                <c:pt idx="8">
                  <c:v>674.30914940399998</c:v>
                </c:pt>
                <c:pt idx="9">
                  <c:v>19.621295260575561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C-4E84-94AC-56C26E18DA17}"/>
            </c:ext>
          </c:extLst>
        </c:ser>
        <c:ser>
          <c:idx val="1"/>
          <c:order val="1"/>
          <c:tx>
            <c:strRef>
              <c:f>себест!$E$4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себест!$B$7:$B$16</c:f>
              <c:strCache>
                <c:ptCount val="10"/>
                <c:pt idx="0">
                  <c:v>Сырье, материалы</c:v>
                </c:pt>
                <c:pt idx="1">
                  <c:v>Зарплата </c:v>
                </c:pt>
                <c:pt idx="2">
                  <c:v>Амортизация</c:v>
                </c:pt>
                <c:pt idx="3">
                  <c:v>Ремонты</c:v>
                </c:pt>
                <c:pt idx="4">
                  <c:v>Услуги сторонних орг-ций</c:v>
                </c:pt>
                <c:pt idx="5">
                  <c:v>Прочие затраты</c:v>
                </c:pt>
                <c:pt idx="6">
                  <c:v>Стоимость потерь</c:v>
                </c:pt>
                <c:pt idx="7">
                  <c:v>Готовность к несению нагрузки</c:v>
                </c:pt>
                <c:pt idx="8">
                  <c:v>Транспорт по чужим сетям</c:v>
                </c:pt>
                <c:pt idx="9">
                  <c:v>Услуги по балансирующему рынку</c:v>
                </c:pt>
              </c:strCache>
            </c:strRef>
          </c:cat>
          <c:val>
            <c:numRef>
              <c:f>себест!$E$7:$E$16</c:f>
              <c:numCache>
                <c:formatCode>#,##0</c:formatCode>
                <c:ptCount val="10"/>
                <c:pt idx="0">
                  <c:v>528.13151321000009</c:v>
                </c:pt>
                <c:pt idx="1">
                  <c:v>7764.1076048399991</c:v>
                </c:pt>
                <c:pt idx="2">
                  <c:v>6331.997891959998</c:v>
                </c:pt>
                <c:pt idx="3">
                  <c:v>787.31072660999996</c:v>
                </c:pt>
                <c:pt idx="4">
                  <c:v>83.370319760000001</c:v>
                </c:pt>
                <c:pt idx="5">
                  <c:v>601.66114649000008</c:v>
                </c:pt>
                <c:pt idx="6">
                  <c:v>6568.9289946400013</c:v>
                </c:pt>
                <c:pt idx="7">
                  <c:v>664.99402199999997</c:v>
                </c:pt>
                <c:pt idx="8">
                  <c:v>660.22216614000001</c:v>
                </c:pt>
                <c:pt idx="9">
                  <c:v>17.6703364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C-4E84-94AC-56C26E18D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240182784"/>
        <c:axId val="234103360"/>
      </c:barChart>
      <c:catAx>
        <c:axId val="24018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34103360"/>
        <c:crosses val="autoZero"/>
        <c:auto val="1"/>
        <c:lblAlgn val="ctr"/>
        <c:lblOffset val="100"/>
        <c:noMultiLvlLbl val="0"/>
      </c:catAx>
      <c:valAx>
        <c:axId val="2341033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4018278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3429401381603632"/>
          <c:y val="7.7860251685104145E-2"/>
          <c:w val="0.21068772778617184"/>
          <c:h val="0.1264697476090012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aseline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'расх пер'!$C$33</c:f>
              <c:strCache>
                <c:ptCount val="1"/>
                <c:pt idx="0">
                  <c:v>Утверждено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'расх пер'!$A$34:$A$37</c:f>
              <c:strCache>
                <c:ptCount val="4"/>
                <c:pt idx="0">
                  <c:v>Налоговые платежи</c:v>
                </c:pt>
                <c:pt idx="1">
                  <c:v>Заработная плата АУП и налоги по ФОТ </c:v>
                </c:pt>
                <c:pt idx="2">
                  <c:v>Другие расходы</c:v>
                </c:pt>
                <c:pt idx="3">
                  <c:v>Коммунальные услуги</c:v>
                </c:pt>
              </c:strCache>
            </c:strRef>
          </c:cat>
          <c:val>
            <c:numRef>
              <c:f>'расх пер'!$C$34:$C$37</c:f>
              <c:numCache>
                <c:formatCode>#,##0</c:formatCode>
                <c:ptCount val="4"/>
                <c:pt idx="0">
                  <c:v>562.16821444184359</c:v>
                </c:pt>
                <c:pt idx="1">
                  <c:v>454.42875054554577</c:v>
                </c:pt>
                <c:pt idx="2">
                  <c:v>84.632364831869154</c:v>
                </c:pt>
                <c:pt idx="3">
                  <c:v>14.536736579745002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D-4505-B01B-B350F9C6CA90}"/>
            </c:ext>
          </c:extLst>
        </c:ser>
        <c:ser>
          <c:idx val="1"/>
          <c:order val="1"/>
          <c:tx>
            <c:strRef>
              <c:f>'расх пер'!$D$33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'расх пер'!$A$34:$A$37</c:f>
              <c:strCache>
                <c:ptCount val="4"/>
                <c:pt idx="0">
                  <c:v>Налоговые платежи</c:v>
                </c:pt>
                <c:pt idx="1">
                  <c:v>Заработная плата АУП и налоги по ФОТ </c:v>
                </c:pt>
                <c:pt idx="2">
                  <c:v>Другие расходы</c:v>
                </c:pt>
                <c:pt idx="3">
                  <c:v>Коммунальные услуги</c:v>
                </c:pt>
              </c:strCache>
            </c:strRef>
          </c:cat>
          <c:val>
            <c:numRef>
              <c:f>'расх пер'!$D$34:$D$37</c:f>
              <c:numCache>
                <c:formatCode>#,##0</c:formatCode>
                <c:ptCount val="4"/>
                <c:pt idx="0">
                  <c:v>550.08641576000002</c:v>
                </c:pt>
                <c:pt idx="1">
                  <c:v>398.97292314000003</c:v>
                </c:pt>
                <c:pt idx="2">
                  <c:v>128.74281352999992</c:v>
                </c:pt>
                <c:pt idx="3">
                  <c:v>20.931289720000002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CD-4505-B01B-B350F9C6C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734208"/>
        <c:axId val="278587072"/>
      </c:barChart>
      <c:catAx>
        <c:axId val="24073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278587072"/>
        <c:crosses val="autoZero"/>
        <c:auto val="1"/>
        <c:lblAlgn val="ctr"/>
        <c:lblOffset val="100"/>
        <c:noMultiLvlLbl val="0"/>
      </c:catAx>
      <c:valAx>
        <c:axId val="2785870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407342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1156627090239046"/>
          <c:y val="9.3254310608189853E-2"/>
          <c:w val="0.25424504041546531"/>
          <c:h val="0.29172925347964757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по потребит'!$D$14</c:f>
              <c:strCache>
                <c:ptCount val="1"/>
                <c:pt idx="0">
                  <c:v>Утверждено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'объем по потребит'!$B$15:$B$19</c:f>
              <c:strCache>
                <c:ptCount val="5"/>
                <c:pt idx="0">
                  <c:v>АО "Qarmet"</c:v>
                </c:pt>
                <c:pt idx="1">
                  <c:v>Филиал ТОО "Корпор."Казахмыс"</c:v>
                </c:pt>
                <c:pt idx="2">
                  <c:v>ТОО"КТЖ-Пассажирские локомотивы"</c:v>
                </c:pt>
                <c:pt idx="3">
                  <c:v>ТОО"КТЖ-Грузовые перевозки"</c:v>
                </c:pt>
                <c:pt idx="4">
                  <c:v>Прочие</c:v>
                </c:pt>
              </c:strCache>
            </c:strRef>
          </c:cat>
          <c:val>
            <c:numRef>
              <c:f>'объем по потребит'!$D$15:$D$19</c:f>
              <c:numCache>
                <c:formatCode>#,##0</c:formatCode>
                <c:ptCount val="5"/>
                <c:pt idx="0">
                  <c:v>339.85204099999999</c:v>
                </c:pt>
                <c:pt idx="1">
                  <c:v>59.296269000000002</c:v>
                </c:pt>
                <c:pt idx="2">
                  <c:v>50.750633999999998</c:v>
                </c:pt>
                <c:pt idx="3">
                  <c:v>112.840298</c:v>
                </c:pt>
                <c:pt idx="4">
                  <c:v>2685.2745419999997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1-4FDD-963A-D1015ADA725D}"/>
            </c:ext>
          </c:extLst>
        </c:ser>
        <c:ser>
          <c:idx val="1"/>
          <c:order val="1"/>
          <c:tx>
            <c:strRef>
              <c:f>'объем по потребит'!$E$14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'объем по потребит'!$B$15:$B$19</c:f>
              <c:strCache>
                <c:ptCount val="5"/>
                <c:pt idx="0">
                  <c:v>АО "Qarmet"</c:v>
                </c:pt>
                <c:pt idx="1">
                  <c:v>Филиал ТОО "Корпор."Казахмыс"</c:v>
                </c:pt>
                <c:pt idx="2">
                  <c:v>ТОО"КТЖ-Пассажирские локомотивы"</c:v>
                </c:pt>
                <c:pt idx="3">
                  <c:v>ТОО"КТЖ-Грузовые перевозки"</c:v>
                </c:pt>
                <c:pt idx="4">
                  <c:v>Прочие</c:v>
                </c:pt>
              </c:strCache>
            </c:strRef>
          </c:cat>
          <c:val>
            <c:numRef>
              <c:f>'объем по потребит'!$E$15:$E$19</c:f>
              <c:numCache>
                <c:formatCode>#,##0</c:formatCode>
                <c:ptCount val="5"/>
                <c:pt idx="0">
                  <c:v>652.89964199999997</c:v>
                </c:pt>
                <c:pt idx="1">
                  <c:v>91.869613999999999</c:v>
                </c:pt>
                <c:pt idx="2">
                  <c:v>52.847791000000001</c:v>
                </c:pt>
                <c:pt idx="3">
                  <c:v>179.56741700000001</c:v>
                </c:pt>
                <c:pt idx="4">
                  <c:v>2323.009172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1-4FDD-963A-D1015ADA7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304000"/>
        <c:axId val="282042944"/>
      </c:barChart>
      <c:catAx>
        <c:axId val="24230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2042944"/>
        <c:crosses val="autoZero"/>
        <c:auto val="1"/>
        <c:lblAlgn val="ctr"/>
        <c:lblOffset val="100"/>
        <c:noMultiLvlLbl val="0"/>
      </c:catAx>
      <c:valAx>
        <c:axId val="2820429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4230400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3860291930876857"/>
          <c:y val="5.4148636981379263E-2"/>
          <c:w val="0.19110237455413293"/>
          <c:h val="0.1566756805954895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   Потери в %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 баланс'!$A$27</c:f>
              <c:strCache>
                <c:ptCount val="1"/>
                <c:pt idx="0">
                  <c:v>    Потери всего в %, в т.ч.: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баланс'!$C$25:$D$26</c:f>
              <c:strCache>
                <c:ptCount val="2"/>
                <c:pt idx="0">
                  <c:v>тариф</c:v>
                </c:pt>
                <c:pt idx="1">
                  <c:v> факт</c:v>
                </c:pt>
              </c:strCache>
            </c:strRef>
          </c:cat>
          <c:val>
            <c:numRef>
              <c:f>'Свод баланс'!$C$27:$D$27</c:f>
              <c:numCache>
                <c:formatCode>#,##0.00</c:formatCode>
                <c:ptCount val="2"/>
                <c:pt idx="0">
                  <c:v>7.6849560507858152</c:v>
                </c:pt>
                <c:pt idx="1">
                  <c:v>6.7625790010258369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E-4239-B3A5-349CE766D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302976"/>
        <c:axId val="278591104"/>
      </c:barChart>
      <c:catAx>
        <c:axId val="24230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8591104"/>
        <c:crosses val="autoZero"/>
        <c:auto val="1"/>
        <c:lblAlgn val="ctr"/>
        <c:lblOffset val="100"/>
        <c:noMultiLvlLbl val="0"/>
      </c:catAx>
      <c:valAx>
        <c:axId val="278591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2423029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88888888888889E-2"/>
          <c:y val="4.3290043290043288E-2"/>
          <c:w val="0.93888888888888888"/>
          <c:h val="0.73826124007226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'Свод баланс'!$C$13:$C$14</c:f>
              <c:strCache>
                <c:ptCount val="1"/>
                <c:pt idx="0">
                  <c:v>тариф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9654934830716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5B-4061-8896-F178CC340E19}"/>
                </c:ext>
              </c:extLst>
            </c:dLbl>
            <c:dLbl>
              <c:idx val="1"/>
              <c:layout>
                <c:manualLayout>
                  <c:x val="-8.7074061288483565E-3"/>
                  <c:y val="2.224777894466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5B-4061-8896-F178CC340E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баланс'!$A$15:$A$17</c:f>
              <c:strCache>
                <c:ptCount val="3"/>
                <c:pt idx="0">
                  <c:v>Поступление</c:v>
                </c:pt>
                <c:pt idx="1">
                  <c:v>Передача  электроэнергии  </c:v>
                </c:pt>
                <c:pt idx="2">
                  <c:v>    Потери </c:v>
                </c:pt>
              </c:strCache>
            </c:strRef>
          </c:cat>
          <c:val>
            <c:numRef>
              <c:f>'Свод баланс'!$C$15:$C$17</c:f>
              <c:numCache>
                <c:formatCode>#,##0</c:formatCode>
                <c:ptCount val="3"/>
                <c:pt idx="0">
                  <c:v>3526.1591651202471</c:v>
                </c:pt>
                <c:pt idx="1">
                  <c:v>3248.0137839999998</c:v>
                </c:pt>
                <c:pt idx="2">
                  <c:v>270.98378212024704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9-443D-A50A-F04E35764353}"/>
            </c:ext>
          </c:extLst>
        </c:ser>
        <c:ser>
          <c:idx val="1"/>
          <c:order val="1"/>
          <c:tx>
            <c:strRef>
              <c:f>'Свод баланс'!$D$13:$D$14</c:f>
              <c:strCache>
                <c:ptCount val="1"/>
                <c:pt idx="0">
                  <c:v> факт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баланс'!$A$15:$A$17</c:f>
              <c:strCache>
                <c:ptCount val="3"/>
                <c:pt idx="0">
                  <c:v>Поступление</c:v>
                </c:pt>
                <c:pt idx="1">
                  <c:v>Передача  электроэнергии  </c:v>
                </c:pt>
                <c:pt idx="2">
                  <c:v>    Потери </c:v>
                </c:pt>
              </c:strCache>
            </c:strRef>
          </c:cat>
          <c:val>
            <c:numRef>
              <c:f>'Свод баланс'!$D$15:$D$17</c:f>
              <c:numCache>
                <c:formatCode>#,##0</c:formatCode>
                <c:ptCount val="3"/>
                <c:pt idx="0">
                  <c:v>3547.2322610000001</c:v>
                </c:pt>
                <c:pt idx="1">
                  <c:v>3300.193636</c:v>
                </c:pt>
                <c:pt idx="2">
                  <c:v>239.88438399999998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9-443D-A50A-F04E35764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304512"/>
        <c:axId val="282044096"/>
      </c:barChart>
      <c:catAx>
        <c:axId val="24230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2044096"/>
        <c:crosses val="autoZero"/>
        <c:auto val="1"/>
        <c:lblAlgn val="ctr"/>
        <c:lblOffset val="100"/>
        <c:noMultiLvlLbl val="0"/>
      </c:catAx>
      <c:valAx>
        <c:axId val="2820440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423045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4959" cy="496965"/>
          </a:xfrm>
          <a:prstGeom prst="rect">
            <a:avLst/>
          </a:prstGeom>
        </p:spPr>
        <p:txBody>
          <a:bodyPr vert="horz" lIns="91664" tIns="45833" rIns="91664" bIns="458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2" y="5"/>
            <a:ext cx="2944959" cy="496965"/>
          </a:xfrm>
          <a:prstGeom prst="rect">
            <a:avLst/>
          </a:prstGeom>
        </p:spPr>
        <p:txBody>
          <a:bodyPr vert="horz" lIns="91664" tIns="45833" rIns="91664" bIns="45833" rtlCol="0"/>
          <a:lstStyle>
            <a:lvl1pPr algn="r">
              <a:defRPr sz="1200"/>
            </a:lvl1pPr>
          </a:lstStyle>
          <a:p>
            <a:fld id="{36A3C754-3BC6-4A8C-9A20-68AC45F60101}" type="datetimeFigureOut">
              <a:rPr lang="en-US" smtClean="0"/>
              <a:pPr/>
              <a:t>4/3/2026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674"/>
            <a:ext cx="2944959" cy="496964"/>
          </a:xfrm>
          <a:prstGeom prst="rect">
            <a:avLst/>
          </a:prstGeom>
        </p:spPr>
        <p:txBody>
          <a:bodyPr vert="horz" lIns="91664" tIns="45833" rIns="91664" bIns="458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2" y="9429674"/>
            <a:ext cx="2944959" cy="496964"/>
          </a:xfrm>
          <a:prstGeom prst="rect">
            <a:avLst/>
          </a:prstGeom>
        </p:spPr>
        <p:txBody>
          <a:bodyPr vert="horz" lIns="91664" tIns="45833" rIns="91664" bIns="45833" rtlCol="0" anchor="b"/>
          <a:lstStyle>
            <a:lvl1pPr algn="r">
              <a:defRPr sz="1200"/>
            </a:lvl1pPr>
          </a:lstStyle>
          <a:p>
            <a:fld id="{EF2B6523-A0A3-48BD-AD24-B08D0CB49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88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576" cy="4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8" tIns="45476" rIns="90948" bIns="45476" numCol="1" anchor="t" anchorCtr="0" compatLnSpc="1">
            <a:prstTxWarp prst="textNoShape">
              <a:avLst/>
            </a:prstTxWarp>
          </a:bodyPr>
          <a:lstStyle>
            <a:lvl1pPr algn="l" defTabSz="910285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4" y="5"/>
            <a:ext cx="2946574" cy="4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8" tIns="45476" rIns="90948" bIns="45476" numCol="1" anchor="t" anchorCtr="0" compatLnSpc="1">
            <a:prstTxWarp prst="textNoShape">
              <a:avLst/>
            </a:prstTxWarp>
          </a:bodyPr>
          <a:lstStyle>
            <a:lvl1pPr algn="r" defTabSz="910285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FA76FA31-D9F4-48F6-A0F2-3C611665517B}" type="datetimeFigureOut">
              <a:rPr lang="en-GB"/>
              <a:pPr/>
              <a:t>03/04/2026</a:t>
            </a:fld>
            <a:endParaRPr lang="en-GB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4538"/>
            <a:ext cx="537051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7223"/>
            <a:ext cx="5438464" cy="446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8" tIns="45476" rIns="90948" bIns="45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4"/>
            <a:ext cx="2946576" cy="4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8" tIns="45476" rIns="90948" bIns="45476" numCol="1" anchor="b" anchorCtr="0" compatLnSpc="1">
            <a:prstTxWarp prst="textNoShape">
              <a:avLst/>
            </a:prstTxWarp>
          </a:bodyPr>
          <a:lstStyle>
            <a:lvl1pPr algn="l" defTabSz="910285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4" y="9429674"/>
            <a:ext cx="2946574" cy="4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8" tIns="45476" rIns="90948" bIns="45476" numCol="1" anchor="b" anchorCtr="0" compatLnSpc="1">
            <a:prstTxWarp prst="textNoShape">
              <a:avLst/>
            </a:prstTxWarp>
          </a:bodyPr>
          <a:lstStyle>
            <a:lvl1pPr algn="r" defTabSz="910285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0F7271A0-D340-4003-B980-F1419A29841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80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11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80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3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3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6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94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134225" y="260350"/>
            <a:ext cx="220503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9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92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7825" y="6460478"/>
            <a:ext cx="398975" cy="249238"/>
          </a:xfrm>
          <a:ln/>
        </p:spPr>
        <p:txBody>
          <a:bodyPr/>
          <a:lstStyle>
            <a:lvl1pPr>
              <a:defRPr/>
            </a:lvl1pPr>
          </a:lstStyle>
          <a:p>
            <a:fld id="{EE4D8412-298E-4B4C-8350-3DC7E70D710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7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73860" y="6451600"/>
            <a:ext cx="398975" cy="249238"/>
          </a:xfrm>
          <a:ln/>
        </p:spPr>
        <p:txBody>
          <a:bodyPr/>
          <a:lstStyle>
            <a:lvl1pPr>
              <a:defRPr/>
            </a:lvl1pPr>
          </a:lstStyle>
          <a:p>
            <a:fld id="{35A47794-F4F2-4571-BCAD-3C5E4D8E2E0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AD57C-BB15-4356-AD6D-582BC64B6BE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2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134225" y="260350"/>
            <a:ext cx="220503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E4CD-57E2-4633-9D57-F443D05D30C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169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Placeholder 1"/>
          <p:cNvSpPr>
            <a:spLocks noGrp="1"/>
          </p:cNvSpPr>
          <p:nvPr>
            <p:ph type="title"/>
          </p:nvPr>
        </p:nvSpPr>
        <p:spPr bwMode="auto">
          <a:xfrm>
            <a:off x="360081" y="230188"/>
            <a:ext cx="9228419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9250" y="1143000"/>
            <a:ext cx="92392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Fourth level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361950" y="249238"/>
            <a:ext cx="9194800" cy="576262"/>
            <a:chOff x="1020" y="164"/>
            <a:chExt cx="4468" cy="363"/>
          </a:xfrm>
        </p:grpSpPr>
        <p:cxnSp>
          <p:nvCxnSpPr>
            <p:cNvPr id="6164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020" y="527"/>
              <a:ext cx="4468" cy="0"/>
            </a:xfrm>
            <a:prstGeom prst="line">
              <a:avLst/>
            </a:prstGeom>
            <a:noFill/>
            <a:ln w="9525" algn="ctr">
              <a:solidFill>
                <a:srgbClr val="9810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020" y="164"/>
              <a:ext cx="4468" cy="0"/>
            </a:xfrm>
            <a:prstGeom prst="line">
              <a:avLst/>
            </a:prstGeom>
            <a:noFill/>
            <a:ln w="9525" algn="ctr">
              <a:solidFill>
                <a:srgbClr val="9810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6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61950" y="6273800"/>
            <a:ext cx="9217025" cy="0"/>
          </a:xfrm>
          <a:prstGeom prst="line">
            <a:avLst/>
          </a:prstGeom>
          <a:noFill/>
          <a:ln w="9525" algn="ctr">
            <a:solidFill>
              <a:srgbClr val="9810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468664" y="6455484"/>
            <a:ext cx="3989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14ED763A-2939-4063-9632-28128A51CE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810" r:id="rId8"/>
    <p:sldLayoutId id="214748381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95000"/>
        <a:buFont typeface="Arial" charset="0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187325" indent="-185738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•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363538" indent="-174625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–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550863" indent="-185738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–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779463" indent="-227013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–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sz="quarter" idx="4294967295"/>
          </p:nvPr>
        </p:nvSpPr>
        <p:spPr>
          <a:xfrm>
            <a:off x="542925" y="2571750"/>
            <a:ext cx="8896349" cy="2819400"/>
          </a:xfrm>
        </p:spPr>
        <p:txBody>
          <a:bodyPr>
            <a:noAutofit/>
          </a:bodyPr>
          <a:lstStyle/>
          <a:p>
            <a:pPr marL="1587" lvl="1" indent="0" algn="ctr">
              <a:buNone/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 исполнении утвержденной тарифной сметы 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 исполнении утвержденной инвестиционной программы</a:t>
            </a:r>
            <a:b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kk-KZ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арағанды Жарық» </a:t>
            </a:r>
            <a:b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" y="1"/>
            <a:ext cx="2197631" cy="21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9675" y="6119336"/>
            <a:ext cx="2000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Республика Казахстан</a:t>
            </a:r>
          </a:p>
          <a:p>
            <a:r>
              <a:rPr lang="ru-RU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Караганда </a:t>
            </a:r>
          </a:p>
        </p:txBody>
      </p:sp>
    </p:spTree>
    <p:extLst>
      <p:ext uri="{BB962C8B-B14F-4D97-AF65-F5344CB8AC3E}">
        <p14:creationId xmlns:p14="http://schemas.microsoft.com/office/powerpoint/2010/main" val="20721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236" y="420721"/>
            <a:ext cx="9017824" cy="201584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отчета. Сопоставление фактических показателей исполнения </a:t>
            </a:r>
          </a:p>
        </p:txBody>
      </p:sp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67778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34590"/>
              </p:ext>
            </p:extLst>
          </p:nvPr>
        </p:nvGraphicFramePr>
        <p:xfrm>
          <a:off x="145687" y="902341"/>
          <a:ext cx="9573078" cy="5232799"/>
        </p:xfrm>
        <a:graphic>
          <a:graphicData uri="http://schemas.openxmlformats.org/drawingml/2006/table">
            <a:tbl>
              <a:tblPr/>
              <a:tblGrid>
                <a:gridCol w="2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58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1326">
                  <a:extLst>
                    <a:ext uri="{9D8B030D-6E8A-4147-A177-3AD203B41FA5}">
                      <a16:colId xmlns:a16="http://schemas.microsoft.com/office/drawing/2014/main" val="3376055673"/>
                    </a:ext>
                  </a:extLst>
                </a:gridCol>
                <a:gridCol w="534993">
                  <a:extLst>
                    <a:ext uri="{9D8B030D-6E8A-4147-A177-3AD203B41FA5}">
                      <a16:colId xmlns:a16="http://schemas.microsoft.com/office/drawing/2014/main" val="2450359277"/>
                    </a:ext>
                  </a:extLst>
                </a:gridCol>
              </a:tblGrid>
              <a:tr h="3174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Мощность трансформаторной группы, МВА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показатели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Приведение показателей напряжения к соответствию ГОСТ, Вольт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Созданные (построенные и введенные в эксплуатацию) участки сети (линии), 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ПС 110/35/6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Караганда (по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сх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110-13 с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тр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-ми 2х40 МВА). с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перезаводкой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существующих сетей 6, 35, 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Реконструкция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ВЛ-110кВ Караганда - ТЭЦ-3 1,2 цепь,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ВЛ-110кВ Караганда - Новый Город 1,2 цепь ;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Реконструкция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ВЛ-35кВ Караганда -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1ц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ВЛ-35кВ Караганда - ЦЭС-1 1ц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ВЛ-35кВ Караганда -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Пришахтинская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1,2ц;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 Реконструкция КЛ-6кВ ф.13,14,15,16,17,18,20,21,22,25,26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Строительство ПС110/10кВ "Новый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Строительство ПС110/10кВ;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Строительство ВЛ-110кВ "Сантехническая-Новый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1 и 2 цепи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22565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ВЛ-110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ГПП-1 – ПС Сарань с заходами на ПС Караганда со следующими участками: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ВЛ-110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ГПП-1 – ПС Караганда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ВЛ-110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ПС Сарань – ПС Караганда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850461"/>
                  </a:ext>
                </a:extLst>
              </a:tr>
              <a:tr h="51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Электрические сети 0,4-6-10кВ: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Реконструкция КВЛ-0,4кВ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Реконструкция КВЛ-6(10)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Техническая модернизация ТП(КТП)-6(10)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Строительство КЛ-6(10)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Строительство КЛ-0,4кВ,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Монтаж КТПГ-6(10)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 для 115,47км.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 для 115,47км.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80,2% для 115,47км. КВЛ-0,4кВ, КВЛ-6(10)кВ; 78% для 28 шт. ТП(КТП)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80,2% для 115,47км. КВЛ-0,4кВ, КВЛ-6(10)кВ; 78% для 28 шт. ТП(КТП)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Аппаратно-программный комплекс мониторинга, измерений, аварийной сигнализации и связи нижнего уровня 6/10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SCADA (г. Караганды)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236" y="420721"/>
            <a:ext cx="9017824" cy="201584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отчета. Сопоставление фактических показателей исполнения </a:t>
            </a:r>
          </a:p>
        </p:txBody>
      </p:sp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67778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51486"/>
              </p:ext>
            </p:extLst>
          </p:nvPr>
        </p:nvGraphicFramePr>
        <p:xfrm>
          <a:off x="110853" y="883347"/>
          <a:ext cx="9573078" cy="5363635"/>
        </p:xfrm>
        <a:graphic>
          <a:graphicData uri="http://schemas.openxmlformats.org/drawingml/2006/table">
            <a:tbl>
              <a:tblPr/>
              <a:tblGrid>
                <a:gridCol w="2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4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58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1326">
                  <a:extLst>
                    <a:ext uri="{9D8B030D-6E8A-4147-A177-3AD203B41FA5}">
                      <a16:colId xmlns:a16="http://schemas.microsoft.com/office/drawing/2014/main" val="3376055673"/>
                    </a:ext>
                  </a:extLst>
                </a:gridCol>
                <a:gridCol w="534993">
                  <a:extLst>
                    <a:ext uri="{9D8B030D-6E8A-4147-A177-3AD203B41FA5}">
                      <a16:colId xmlns:a16="http://schemas.microsoft.com/office/drawing/2014/main" val="2450359277"/>
                    </a:ext>
                  </a:extLst>
                </a:gridCol>
              </a:tblGrid>
              <a:tr h="3174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Мощность трансформаторной группы, МВА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показатели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Приведение показателей напряжения к соответствию ГОСТ, Вольт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Созданные (построенные и введенные в эксплуатацию) участки сети (линии), 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«Вольная – Карагандинская»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Федоровка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22565"/>
                  </a:ext>
                </a:extLst>
              </a:tr>
              <a:tr h="137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Озерная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ГорРЭС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850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КЛ-35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ЗРУ-6кВ ПС 110/10/6кВ ПС "Мелькомбинат"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антенно-мачтового сооружения ПС 110/35/6кВ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750662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«Костенко»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39947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"Цементная"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8774346 тенге. Смета прилагается.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760476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«Победа»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73299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"ГПП-2 -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2ц.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172399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"Токаревка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Туздинская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645660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-Озерная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747356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248828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производственного здания,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18 д. 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984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Дополнительные мероприятия в рамках программы «Тариф в обмен на инвестиции»: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13816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Победа-Энгельса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29853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110/10кВ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73403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 для 115,47км.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 для 115,47км.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7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7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95" y="225954"/>
            <a:ext cx="8858865" cy="557741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ПС 110/6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Федоровка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31238" r="1595" b="19491"/>
          <a:stretch/>
        </p:blipFill>
        <p:spPr>
          <a:xfrm>
            <a:off x="621627" y="1116385"/>
            <a:ext cx="4280000" cy="2124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50" y="1116385"/>
            <a:ext cx="3679505" cy="4906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08" y="3486880"/>
            <a:ext cx="1836319" cy="2448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22360" b="15556"/>
          <a:stretch/>
        </p:blipFill>
        <p:spPr>
          <a:xfrm>
            <a:off x="841334" y="3486879"/>
            <a:ext cx="1902976" cy="2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62309" y="416725"/>
            <a:ext cx="9222486" cy="36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080970" y="6339061"/>
            <a:ext cx="503825" cy="4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13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23514"/>
              </p:ext>
            </p:extLst>
          </p:nvPr>
        </p:nvGraphicFramePr>
        <p:xfrm>
          <a:off x="145687" y="1065234"/>
          <a:ext cx="9439108" cy="5075942"/>
        </p:xfrm>
        <a:graphic>
          <a:graphicData uri="http://schemas.openxmlformats.org/drawingml/2006/table">
            <a:tbl>
              <a:tblPr/>
              <a:tblGrid>
                <a:gridCol w="37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6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975">
                  <a:extLst>
                    <a:ext uri="{9D8B030D-6E8A-4147-A177-3AD203B41FA5}">
                      <a16:colId xmlns:a16="http://schemas.microsoft.com/office/drawing/2014/main" val="1936443521"/>
                    </a:ext>
                  </a:extLst>
                </a:gridCol>
                <a:gridCol w="1040160">
                  <a:extLst>
                    <a:ext uri="{9D8B030D-6E8A-4147-A177-3AD203B41FA5}">
                      <a16:colId xmlns:a16="http://schemas.microsoft.com/office/drawing/2014/main" val="2188062517"/>
                    </a:ext>
                  </a:extLst>
                </a:gridCol>
                <a:gridCol w="864522">
                  <a:extLst>
                    <a:ext uri="{9D8B030D-6E8A-4147-A177-3AD203B41FA5}">
                      <a16:colId xmlns:a16="http://schemas.microsoft.com/office/drawing/2014/main" val="1943745186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показатели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Недоотпуск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электроэнергии потребителям, тыс. кВт*ч за 24 часа.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показатели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Созданные (построенные и введенные в эксплуатацию) производственные основные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ПС 110/35/6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Караганда (по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сх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110-13 с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тр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-ми 2х40 МВА). с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перезаводкой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существующих сетей 6, 35, 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Реконструкция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ВЛ-110кВ Караганда - ТЭЦ-3 1,2 цепь,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ВЛ-110кВ Караганда - Новый Город 1,2 цепь ;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Реконструкция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ВЛ-35кВ Караганда -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1ц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ВЛ-35кВ Караганда - ЦЭС-1 1ц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ВЛ-35кВ Караганда -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Пришахтинская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1,2ц;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 Реконструкция КЛ-6кВ ф.13,14,15,16,17,18,20,21,22,25,26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Строительство ПС110/10кВ "Новый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Строительство ПС110/10кВ;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Строительство ВЛ-110кВ "Сантехническая-Новый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1 и 2 цепи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22565"/>
                  </a:ext>
                </a:extLst>
              </a:tr>
              <a:tr h="714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ВЛ-110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ГПП-1 – ПС Сарань с заходами на ПС Караганда со следующими участками: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ВЛ-110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ГПП-1 – ПС Караганда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ВЛ-110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ПС Сарань – ПС Караганда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8504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Электрические сети 0,4-6-10кВ: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Реконструкция КВЛ-0,4кВ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Реконструкция КВЛ-6(10)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Техническая модернизация ТП(КТП)-6(10)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Строительство КЛ-6(10)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Строительство КЛ-0,4кВ,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Монтаж КТПГ-6(10)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Аппаратно-программный комплекс мониторинга, измерений, аварийной сигнализации и связи нижнего уровня 6/10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SCADA (г. Караганды)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62309" y="416725"/>
            <a:ext cx="9222486" cy="36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080970" y="6339061"/>
            <a:ext cx="503825" cy="4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14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5540"/>
              </p:ext>
            </p:extLst>
          </p:nvPr>
        </p:nvGraphicFramePr>
        <p:xfrm>
          <a:off x="264266" y="1039108"/>
          <a:ext cx="9320529" cy="4585826"/>
        </p:xfrm>
        <a:graphic>
          <a:graphicData uri="http://schemas.openxmlformats.org/drawingml/2006/table">
            <a:tbl>
              <a:tblPr/>
              <a:tblGrid>
                <a:gridCol w="36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4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2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244">
                  <a:extLst>
                    <a:ext uri="{9D8B030D-6E8A-4147-A177-3AD203B41FA5}">
                      <a16:colId xmlns:a16="http://schemas.microsoft.com/office/drawing/2014/main" val="1360153950"/>
                    </a:ext>
                  </a:extLst>
                </a:gridCol>
                <a:gridCol w="1027093">
                  <a:extLst>
                    <a:ext uri="{9D8B030D-6E8A-4147-A177-3AD203B41FA5}">
                      <a16:colId xmlns:a16="http://schemas.microsoft.com/office/drawing/2014/main" val="2188062517"/>
                    </a:ext>
                  </a:extLst>
                </a:gridCol>
                <a:gridCol w="853662">
                  <a:extLst>
                    <a:ext uri="{9D8B030D-6E8A-4147-A177-3AD203B41FA5}">
                      <a16:colId xmlns:a16="http://schemas.microsoft.com/office/drawing/2014/main" val="1943745186"/>
                    </a:ext>
                  </a:extLst>
                </a:gridCol>
              </a:tblGrid>
              <a:tr h="3876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показатели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Недоотпуск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электроэнергии потребителям, тыс. кВт*ч за 24 часа.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показатели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Созданные (построенные и введенные в эксплуатацию) производственные основные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«Вольная – Карагандинская»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Федоровка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223062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Озерная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ГорРЭС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795968"/>
                  </a:ext>
                </a:extLst>
              </a:tr>
              <a:tr h="196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КЛ-35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134083"/>
                  </a:ext>
                </a:extLst>
              </a:tr>
              <a:tr h="292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ЗРУ-6кВ ПС 110/10/6кВ ПС "Мелькомбинат"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043483"/>
                  </a:ext>
                </a:extLst>
              </a:tr>
              <a:tr h="292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антенно-мачтового сооружения ПС 110/35/6кВ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598407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«Костенко»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36556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"Цементная"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053073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«Победа»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965196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"ГПП-2 -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2ц.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22565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"Токаревка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Туздинская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850461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-Озерная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производственного здания,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18 д. 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94898"/>
                  </a:ext>
                </a:extLst>
              </a:tr>
              <a:tr h="292969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Дополнительные мероприятия в рамках программы «Тариф в обмен на инвестиции»: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878619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Победа-Энгельса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23905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110/10кВ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31827"/>
                  </a:ext>
                </a:extLst>
              </a:tr>
              <a:tr h="151991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Отклонений 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1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75" y="254048"/>
            <a:ext cx="8915400" cy="457152"/>
          </a:xfrm>
        </p:spPr>
        <p:txBody>
          <a:bodyPr>
            <a:normAutofit/>
          </a:bodyPr>
          <a:lstStyle/>
          <a:p>
            <a:pPr lvl="0" algn="ctr" eaLnBrk="1" hangingPunct="1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прибылях и убытках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тыс.тенге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35921"/>
              </p:ext>
            </p:extLst>
          </p:nvPr>
        </p:nvGraphicFramePr>
        <p:xfrm>
          <a:off x="370945" y="850900"/>
          <a:ext cx="9213850" cy="5427363"/>
        </p:xfrm>
        <a:graphic>
          <a:graphicData uri="http://schemas.openxmlformats.org/drawingml/2006/table">
            <a:tbl>
              <a:tblPr/>
              <a:tblGrid>
                <a:gridCol w="554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</a:p>
                  </a:txBody>
                  <a:tcPr marL="10319" marR="10319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отчетный период</a:t>
                      </a:r>
                    </a:p>
                  </a:txBody>
                  <a:tcPr marL="10319" marR="10319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предыдущий период</a:t>
                      </a:r>
                    </a:p>
                  </a:txBody>
                  <a:tcPr marL="10319" marR="10319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от реализации товаров, работ и услуг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82 872 337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30 985 586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Себестоимость реализованных товаров, работ и услуг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65 941 080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21 656 624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Валовая прибыль (убыток) (строка 010 – строка 011)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16 931 257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9 328 962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реализации 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1756316393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расходы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1 137 493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994 544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операционная прибыль (убыток) (+/- строки с 012 по 014)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14 037 448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8 334 418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Финансовые доходы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2 962 054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793 456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Финансовые расходы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7 397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44 430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организации в прибыли (убытке) ассоциированных организаций и совместной деятельности, учитываемых по методу долевого участия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1 706 773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989 102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1 041 799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1 378 334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(убыток) до налогообложения (+/- строки с 020 по 025)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17 657 079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8 694 212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(-) (доходы (+)) по подоходному налогу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-3 481 419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-1 692 874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(убыток) после налогообложения от продолжающейся деятельности (строка 100 + строка 101)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14 175 660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7 001 337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(убыток) после налогообложения от прекращенной деятельности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за год (строка 200 + строка 201) относимая на: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14 175 660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7 001 337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собственников материнской организации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долю неконтролирующих собственников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Прочий совокупный доход, всего (сумма 420 и 440):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переоценка долговых финансовых инструментов, оцениваемых по справедливой стоимости через прочий совокупный доход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 прочем совокупном доходе (убытке) ассоциированных организаций и совместной деятельности, учитываемых по методу долевого участия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 изменения в ставке подоходного налога на отсроченный налог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хеджирование денежных потоков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курсовая разница по инвестициям в зарубежные организации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хеджирование чистых инвестиций в зарубежные операции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компоненты прочего совокупного дохода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корректировка при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реклассификации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составе прибыли (убытка)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налоговый эффект компонентов прочего совокупного дохода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прочий совокупный доход, подлежащий реклассификации в доходы или расходы в последующие периоды (за вычетом налога на прибыль) (сумма строк с 410 по 418)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переоценка основных средств и нематериальных активов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 прочем совокупном доходе (убытке) ассоциированных организаций и совместной деятельности, учитываемых по методу долевого участия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актуарные прибыли (убытки) по пенсионным обязательствам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налоговый эффект компонентов прочего совокупного дохода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переоценка долевых финансовых инструментов, оцениваемых по справедливой стоимости через прочий совокупный доход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прочий совокупный доход, не подлежащий реклассификации в доходы или расходы в последующие периоды (за вычетом налога на прибыль) (сумма строк с 431 по 435)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совокупный доход (строка 300 + строка 400)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14 175 660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7 001 337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совокупный доход, относимый на: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собственников материнской организации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неконтролирующих собственников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на акцию: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Базовая прибыль на акцию: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продолжающейся деятельности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прекращенной деятельности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Разводненная прибыль на акцию: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продолжающейся деятельности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прекращенной деятельности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077324" y="6245225"/>
            <a:ext cx="5074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1951" y="304399"/>
            <a:ext cx="9451974" cy="4480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ремонтной и инвестиционной программы за 2025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 тенге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12613"/>
              </p:ext>
            </p:extLst>
          </p:nvPr>
        </p:nvGraphicFramePr>
        <p:xfrm>
          <a:off x="298185" y="1983998"/>
          <a:ext cx="4400282" cy="303214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8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170" marR="8170" marT="8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обслуживание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52 884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 47 952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    4 932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ВЛ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686,51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33 738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686,51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25 905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           -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     7 833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. работы СДТУ, РЗА, СИТ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19 146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22 047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2 901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Текущий ремонт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127 429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187 094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59 665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ПС ,ТП, КТП, ЦРП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44 773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97 741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52 968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зданий и соор-й, и пр.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82 656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89 353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6 697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1 145 621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552 700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 592 921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ВЛ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978,45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531 175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978,45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163 485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 367 690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КЛ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386,26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112 564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386,26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118 198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5 634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ПС ,ТП, КТП, ЦРП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351 921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224 126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 127 795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5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-й и сооруж,СДТУ и пр.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149 961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46 890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  103 071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7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1 325 934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787 746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 538 188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75988"/>
              </p:ext>
            </p:extLst>
          </p:nvPr>
        </p:nvGraphicFramePr>
        <p:xfrm>
          <a:off x="352425" y="783695"/>
          <a:ext cx="9232370" cy="733425"/>
        </p:xfrm>
        <a:graphic>
          <a:graphicData uri="http://schemas.openxmlformats.org/drawingml/2006/table">
            <a:tbl>
              <a:tblPr/>
              <a:tblGrid>
                <a:gridCol w="444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2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ремонтная и инвестиционная программа: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14 902 052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14 363 864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 538 188   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Ремонтная программа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1 325 934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787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746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 538 188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Инвестиционная программа, в т.ч: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45825"/>
              </p:ext>
            </p:extLst>
          </p:nvPr>
        </p:nvGraphicFramePr>
        <p:xfrm>
          <a:off x="4927596" y="1862370"/>
          <a:ext cx="4657199" cy="42360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6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7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Караганда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1 739 548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1 739 548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ПС110/10кВ "Новый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Майкудук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998 542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998 542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ГПП-1 – ПС Сарань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2 560 047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2 560 047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Электрические сети 0,4-6-10кВ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2 709 142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2 709 142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Аппаратно-программный комплекс мониторинга, измерений, аварийной сигнализации и связи нижнего уровня 6/10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SCADA (г. Караганды)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2 678 922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2 678 922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«Вольная – Карагандинская»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Федоровка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1 239 369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1 239 369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Озерная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ГорРЭС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КЛ-35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ЗРУ-6кВ ПС 110/10/6кВ ПС "Мелькомбинат"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антенно-мачтового сооружения ПС 110/35/6кВ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«Костенко»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"Цементная"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«Победа»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673729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"ГПП-2 -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2ц.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308557"/>
                  </a:ext>
                </a:extLst>
              </a:tr>
              <a:tr h="196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"Токаревка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Туздинская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36524"/>
                  </a:ext>
                </a:extLst>
              </a:tr>
              <a:tr h="196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-Озерная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478813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394 519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394 519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1174108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производственного здания,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18 д. 1а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373936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0651754"/>
                  </a:ext>
                </a:extLst>
              </a:tr>
              <a:tr h="19677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Дополнительные мероприятия в рамках программы «Тариф в обмен на инвестиции»: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868249"/>
                  </a:ext>
                </a:extLst>
              </a:tr>
              <a:tr h="133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ВЛ-35кВ Победа-Энгельса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5353312"/>
                  </a:ext>
                </a:extLst>
              </a:tr>
              <a:tr h="155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110/10кВ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700 348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700 348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696276"/>
                  </a:ext>
                </a:extLst>
              </a:tr>
              <a:tr h="176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инвестиционная программа: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 bwMode="auto">
          <a:xfrm>
            <a:off x="5060950" y="1661880"/>
            <a:ext cx="4752975" cy="2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инвестиционной программы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121920" y="1638748"/>
            <a:ext cx="4691111" cy="2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ремонтной программы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0525" y="1587190"/>
            <a:ext cx="919427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077324" y="6245225"/>
            <a:ext cx="5074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124" y="209551"/>
            <a:ext cx="9667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Значения показателей структурных параметров, используемых для оценки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Показателей эффективности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 в сфере передачи электрической энергии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69966"/>
              </p:ext>
            </p:extLst>
          </p:nvPr>
        </p:nvGraphicFramePr>
        <p:xfrm>
          <a:off x="238124" y="1047749"/>
          <a:ext cx="9449340" cy="484409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5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59" marR="7355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Структурные параметры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59" marR="7355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59" marR="7355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присоединенных потребителей (абонентов)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потребителей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275,73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линий (только для регулируемых услуг по передаче электрической энергии в сфере передачи электрической энергии)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километров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силовых трансформаторов (только для регулируемых услуг по передаче электрической энергии в сфере передачи электрической энергии)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мощность силовых трансформаторов (только для регулируемых услуг по передаче электрической энергии в сфере передачи электрической энергии)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Мегаватт/час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7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нагрузка в сетях, зафиксированная в течение года (только для регулируемых услуг по передаче электрической энергии в сфере передачи электрической энергии)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Мегаватт/час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оказанной за год регулируемой услуги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Киловатт*ч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3 300 193 636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обслуживания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квадратных километров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3648" y="631651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52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125" y="235214"/>
            <a:ext cx="9667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Информация о соблюдении показателей качества и надежности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регулируемых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услуг по итогам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71889"/>
              </p:ext>
            </p:extLst>
          </p:nvPr>
        </p:nvGraphicFramePr>
        <p:xfrm>
          <a:off x="165100" y="1047749"/>
          <a:ext cx="9436101" cy="40900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471">
                  <a:extLst>
                    <a:ext uri="{9D8B030D-6E8A-4147-A177-3AD203B41FA5}">
                      <a16:colId xmlns:a16="http://schemas.microsoft.com/office/drawing/2014/main" val="1803575601"/>
                    </a:ext>
                  </a:extLst>
                </a:gridCol>
                <a:gridCol w="759940">
                  <a:extLst>
                    <a:ext uri="{9D8B030D-6E8A-4147-A177-3AD203B41FA5}">
                      <a16:colId xmlns:a16="http://schemas.microsoft.com/office/drawing/2014/main" val="2077955506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538366807"/>
                    </a:ext>
                  </a:extLst>
                </a:gridCol>
                <a:gridCol w="1482812">
                  <a:extLst>
                    <a:ext uri="{9D8B030D-6E8A-4147-A177-3AD203B41FA5}">
                      <a16:colId xmlns:a16="http://schemas.microsoft.com/office/drawing/2014/main" val="1999969801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качества и надежности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года предшествующего отчетному периоду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(на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индекс длительности перерыва в работе системы (SAIDI) - средняя длительность долгосрочных внеплановых отключений в соответствии с общепринятыми в мире правилами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3,69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индекс длительности перерыва в работе системы (SAIF1) - средняя частота долгосрочных внеплановых отключений в соответствии с общепринятыми в мире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правилами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1,66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Своевременное выполнение мероприятий, предусмотренных инвестиционной программой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нарушений законодательства в сфере естественных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монополий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уровня нормативных потерь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-0,65%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основных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утверждался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3614086"/>
                  </a:ext>
                </a:extLst>
              </a:tr>
            </a:tbl>
          </a:graphicData>
        </a:graphic>
      </p:graphicFrame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143648" y="631651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89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5140" y="315913"/>
            <a:ext cx="9228419" cy="481012"/>
          </a:xfrm>
        </p:spPr>
        <p:txBody>
          <a:bodyPr>
            <a:normAutofit/>
          </a:bodyPr>
          <a:lstStyle/>
          <a:p>
            <a:pPr lvl="0" algn="ctr" eaLnBrk="1" hangingPunct="1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Постатейное  исполнение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тарифной сметы за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r>
              <a:rPr lang="ru-RU" sz="18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94710"/>
              </p:ext>
            </p:extLst>
          </p:nvPr>
        </p:nvGraphicFramePr>
        <p:xfrm>
          <a:off x="282575" y="876295"/>
          <a:ext cx="9232127" cy="5155397"/>
        </p:xfrm>
        <a:graphic>
          <a:graphicData uri="http://schemas.openxmlformats.org/drawingml/2006/table">
            <a:tbl>
              <a:tblPr/>
              <a:tblGrid>
                <a:gridCol w="40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Отклонение, в %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23 389 294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    24 008 395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Материальные затраты, всего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461 644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528 132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покупные изделия и полуфабрикаты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75 062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127 349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ГСМ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223 803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162 180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162 779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238 602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на оплату труда, 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 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7 532 454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7 764 108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Амортизация, всего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7 199 310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6 331 998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Ремонт, всего 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1 325 934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787 311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сторонних организаций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производственного характера ,всего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75 734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83 370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сотрудников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56 734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81 520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экспертные услуги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19 000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1 850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затраты ,всего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526 016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601 661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коммунального хоз-ва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11 329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17 763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19 022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32 492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123 206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126 559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командировочные расходы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13 902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15 682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проезд по маршрутным листам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13 776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7 571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труда 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 безопасности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192 252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203 301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поверка приборов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95 541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88 782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машин и оборудования 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5 559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7 048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ГАИ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854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844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6.10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страхование автотранспорта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7 483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9 010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6.11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СМИ, консультационные 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790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2 055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офисной и другой техники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14 338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10 871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кадров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5 746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1 848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6.15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почтово-канцелярские расходы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3 093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2 510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6.17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экологическая безопасность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755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490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6.18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испытаний, расчеты, тех.консультации 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12 944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12 845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6.20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связанные с НМА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5 426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61 989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нормативных потерь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4 965 507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6 568 929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Услуга по обеспечению готовности эл. мощности к несению нагрузки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608 764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664 994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транспортировки по чужим сетям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674 309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660 222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услуг по балансирующему рынку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19 621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17 670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954219" y="6381750"/>
            <a:ext cx="630576" cy="34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ru-RU" sz="2000" dirty="0"/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99" y="331096"/>
            <a:ext cx="8467725" cy="452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компании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6270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367" y="977188"/>
            <a:ext cx="922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>
              <a:spcBef>
                <a:spcPts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оздана :  1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2003 г</a:t>
            </a:r>
            <a:r>
              <a:rPr lang="ru-RU" sz="1400" b="0" dirty="0">
                <a:solidFill>
                  <a:srgbClr val="98103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fontAlgn="b">
              <a:spcBef>
                <a:spcPts val="0"/>
              </a:spcBef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Передача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электрической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энергии.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виды деятельности:  Согласованные с уполномоченным органом</a:t>
            </a:r>
          </a:p>
        </p:txBody>
      </p:sp>
      <p:graphicFrame>
        <p:nvGraphicFramePr>
          <p:cNvPr id="6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114057"/>
              </p:ext>
            </p:extLst>
          </p:nvPr>
        </p:nvGraphicFramePr>
        <p:xfrm>
          <a:off x="904874" y="2119515"/>
          <a:ext cx="8039101" cy="35680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0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ВЛ 220-110-35-10-6-0,4кВ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 35-10-6-0,4кВ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Подстанции 220-110-35 кВ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ЦРП, РП-6-10/0,4 кВ</a:t>
                      </a:r>
                      <a:endParaRPr lang="ru-RU" sz="14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b="1" kern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6879390"/>
                  </a:ext>
                </a:extLst>
              </a:tr>
              <a:tr h="391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ТП, КТП, МТП 6-10/0,38 кВ</a:t>
                      </a:r>
                      <a:endParaRPr lang="ru-RU" sz="14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b="1" kern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2149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72000" marR="17970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Суммарная трансформаторная мощность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144145" marR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тыс.кВА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72000" marR="17970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силовых трансформаторов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144145" marR="179705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indent="0"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72000" indent="0"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Территория обслуживания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тыс.км.²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5" y="303213"/>
            <a:ext cx="3000375" cy="487362"/>
          </a:xfrm>
        </p:spPr>
        <p:txBody>
          <a:bodyPr>
            <a:normAutofit/>
          </a:bodyPr>
          <a:lstStyle/>
          <a:p>
            <a:pPr lvl="0" eaLnBrk="1" hangingPunct="1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169879" y="6337540"/>
            <a:ext cx="480300" cy="39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65278"/>
              </p:ext>
            </p:extLst>
          </p:nvPr>
        </p:nvGraphicFramePr>
        <p:xfrm>
          <a:off x="285749" y="866764"/>
          <a:ext cx="9299045" cy="4977432"/>
        </p:xfrm>
        <a:graphic>
          <a:graphicData uri="http://schemas.openxmlformats.org/drawingml/2006/table">
            <a:tbl>
              <a:tblPr/>
              <a:tblGrid>
                <a:gridCol w="69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Отклонение, в %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затрат: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  1 115 766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      1 098 733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и административные расходы, всего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1 115 766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1 098 733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АУП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454 429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398 973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платежи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562 168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550 086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командировочные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1 189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1 498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кадров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772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508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13 085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18 628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1 451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2 303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1 181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1 037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2 310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5 850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труда и техники безопасности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мед.осмотры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223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263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банка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342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2 101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расходы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19 020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59 261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подписка газет и журналов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1 618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41 638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почтово-канцелярские товары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3 854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3 750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регистрации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2 216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2 867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служебного автотранспорта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3 981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5 548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офисной и другой техники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398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501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страхование сотрудников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3 938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4 415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5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3 015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541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затрат на предоставление услуг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24 505 060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25 107 128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10 215 439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10 361 856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Необоснованный доход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86 173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86 173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34 806 672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35 382 811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2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оказанных услуг (товаров, работ)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кВтч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3 248 014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3 300 194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13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технические потери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       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1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1" i="0" u="sng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кВтч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270 984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239 884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91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тенге/</a:t>
                      </a:r>
                      <a:b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10,72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10,72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8007348" y="831850"/>
            <a:ext cx="17335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081" y="342900"/>
            <a:ext cx="9228419" cy="495300"/>
          </a:xfrm>
        </p:spPr>
        <p:txBody>
          <a:bodyPr>
            <a:normAutofit/>
          </a:bodyPr>
          <a:lstStyle/>
          <a:p>
            <a:pPr lvl="0" algn="ctr" eaLnBrk="1" hangingPunct="1"/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Производственные затраты </a:t>
            </a: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предоставление услуг за </a:t>
            </a: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r>
              <a:rPr lang="en-US" sz="20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г. 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20286"/>
              </p:ext>
            </p:extLst>
          </p:nvPr>
        </p:nvGraphicFramePr>
        <p:xfrm>
          <a:off x="206377" y="1060450"/>
          <a:ext cx="9534522" cy="2078990"/>
        </p:xfrm>
        <a:graphic>
          <a:graphicData uri="http://schemas.openxmlformats.org/drawingml/2006/table">
            <a:tbl>
              <a:tblPr/>
              <a:tblGrid>
                <a:gridCol w="44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Тариф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отклонение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+,-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23 389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24 008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Сырье, материалы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 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6 332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-867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Ремонты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сторонних организаций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затраты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потерь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4 966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6 569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Готовность к несению нагрузки</a:t>
                      </a:r>
                    </a:p>
                  </a:txBody>
                  <a:tcPr marL="273000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 по чужим сетям</a:t>
                      </a:r>
                    </a:p>
                  </a:txBody>
                  <a:tcPr marL="273000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балансирующему рынку</a:t>
                      </a:r>
                    </a:p>
                  </a:txBody>
                  <a:tcPr marL="273000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9001" y="6359641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ru-RU" sz="20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087119"/>
              </p:ext>
            </p:extLst>
          </p:nvPr>
        </p:nvGraphicFramePr>
        <p:xfrm>
          <a:off x="589930" y="3812146"/>
          <a:ext cx="8741130" cy="27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91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2550" y="228600"/>
            <a:ext cx="965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6700" y="342900"/>
            <a:ext cx="9144000" cy="342900"/>
          </a:xfrm>
        </p:spPr>
        <p:txBody>
          <a:bodyPr>
            <a:noAutofit/>
          </a:bodyPr>
          <a:lstStyle/>
          <a:p>
            <a:pPr lvl="0" algn="ctr" eaLnBrk="1" hangingPunct="1"/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Фактические </a:t>
            </a:r>
            <a:r>
              <a:rPr lang="ru-RU" sz="16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административные расходы в </a:t>
            </a: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сравнении </a:t>
            </a:r>
            <a:r>
              <a:rPr lang="ru-RU" sz="16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</a:t>
            </a: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тарифной </a:t>
            </a:r>
            <a:r>
              <a:rPr lang="ru-RU" sz="16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сметой,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0730"/>
              </p:ext>
            </p:extLst>
          </p:nvPr>
        </p:nvGraphicFramePr>
        <p:xfrm>
          <a:off x="330200" y="847724"/>
          <a:ext cx="9151258" cy="1629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1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тарифной смете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и административные расходы, всего в т.ч: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АУП и налоги по ФОТ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платежи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5433" y="6368267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ru-RU" sz="20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720309"/>
              </p:ext>
            </p:extLst>
          </p:nvPr>
        </p:nvGraphicFramePr>
        <p:xfrm>
          <a:off x="917593" y="3687337"/>
          <a:ext cx="7341744" cy="204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1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95"/>
            <a:ext cx="9601200" cy="42930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Финансово-экономические показатели за 2025 г. 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88725" y="6356360"/>
            <a:ext cx="596070" cy="3463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36367"/>
              </p:ext>
            </p:extLst>
          </p:nvPr>
        </p:nvGraphicFramePr>
        <p:xfrm>
          <a:off x="256644" y="1000124"/>
          <a:ext cx="9328151" cy="4819647"/>
        </p:xfrm>
        <a:graphic>
          <a:graphicData uri="http://schemas.openxmlformats.org/drawingml/2006/table">
            <a:tbl>
              <a:tblPr/>
              <a:tblGrid>
                <a:gridCol w="470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факт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Норматив/по тарифной смете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Показатели </a:t>
                      </a:r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финансовой устойчивости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автономии (СК/СА)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 / активы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соотношения заемных и собственных средств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долгоср.фин.обязательства / собственный капитал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рентабельности: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рентабельности продаж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 / выручка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по чистой прибыли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прибыль / выручка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Показатели </a:t>
                      </a:r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деловой активности: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оборачиваемости ДЗ в днях 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 / выручка * 366 дн.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Коэффициент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оборачиваемости КЗ в днях</a:t>
                      </a:r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 / себестоимость * 366 дн.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Показатели </a:t>
                      </a:r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ликвидности: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Коэффициент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текущей ликвидности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активы / обязательства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Коэффициент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быстрой ликвидности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(денеж.ср.+краткоср.фин.инв.+краткоср.Дт) / обязательства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0,7-1,5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8635" y="78369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оказанных услуг  за 2025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г., млн.кВт.ч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5592" y="6356350"/>
            <a:ext cx="639203" cy="4240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es-E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67182"/>
              </p:ext>
            </p:extLst>
          </p:nvPr>
        </p:nvGraphicFramePr>
        <p:xfrm>
          <a:off x="359783" y="1256608"/>
          <a:ext cx="9080499" cy="1173480"/>
        </p:xfrm>
        <a:graphic>
          <a:graphicData uri="http://schemas.openxmlformats.org/drawingml/2006/table">
            <a:tbl>
              <a:tblPr/>
              <a:tblGrid>
                <a:gridCol w="374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+, -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Qarmet"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Филиал ТОО "Корпор."Казахмыс"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ТОО"КТЖ-Пассажирские локомотивы"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ТОО"КТЖ-Грузовые перевозки"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Прочие: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68375"/>
              </p:ext>
            </p:extLst>
          </p:nvPr>
        </p:nvGraphicFramePr>
        <p:xfrm>
          <a:off x="364596" y="3990976"/>
          <a:ext cx="9220199" cy="1026795"/>
        </p:xfrm>
        <a:graphic>
          <a:graphicData uri="http://schemas.openxmlformats.org/drawingml/2006/table">
            <a:tbl>
              <a:tblPr/>
              <a:tblGrid>
                <a:gridCol w="451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Входящий объем электроэнергии (тыс. кВтч)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3 547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Хоз.нужды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(тыс.кВтч.)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Нормативные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отери (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тыс.кВтч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Нормативные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отери в % 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электроэнергии  (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тыс.кВтч.)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66957" y="283052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объемах предоставленных  регулируемых услуг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8635"/>
              </p:ext>
            </p:extLst>
          </p:nvPr>
        </p:nvGraphicFramePr>
        <p:xfrm>
          <a:off x="1680117" y="2795239"/>
          <a:ext cx="6943493" cy="136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112973"/>
              </p:ext>
            </p:extLst>
          </p:nvPr>
        </p:nvGraphicFramePr>
        <p:xfrm>
          <a:off x="6586654" y="5181599"/>
          <a:ext cx="1903141" cy="109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09115"/>
              </p:ext>
            </p:extLst>
          </p:nvPr>
        </p:nvGraphicFramePr>
        <p:xfrm>
          <a:off x="1092820" y="5174166"/>
          <a:ext cx="3931837" cy="106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46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221" y="333375"/>
            <a:ext cx="8915400" cy="3048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потребителями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221" y="1000125"/>
            <a:ext cx="92790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потребителями проводится согласно условиям заключенных договоров, по условиям нормативно-правовых актов, Законов и правил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РК.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разъяснительно-информационная  работа с юридическими и физическими лицами.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заявкам потребителей и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ЭСО - отключение/подключение электроэнергии, обследование схемы подключения  приборов учета  в электроустановках потребителя, замена и др.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актов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обследования эл.установок потребителей. Акт обследования включает в себя проверку наличия пломб энергопередающей организации,Гвизуальный осмотр ПУ на предмет повреждения корпуса, соблюдение  технических условий, правильность подключения, корректность  работы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Пломбирование приборов учета электроэнергии проводится после проверки схемы включения ПУ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составлением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акта о пломбировки прибора учета. их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проверок. При выявлении нарушений ППЭЭ, недостатков и замечаний в цепях коммерческого учета электроэнергии выписывается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предписание/предупреждение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указанием срока их устранения.</a:t>
            </a:r>
          </a:p>
        </p:txBody>
      </p:sp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945592" y="6356350"/>
            <a:ext cx="639203" cy="4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Candar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07" y="381000"/>
            <a:ext cx="8915400" cy="43815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на 2026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945592" y="6356350"/>
            <a:ext cx="639203" cy="4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Candar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es-E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35184"/>
              </p:ext>
            </p:extLst>
          </p:nvPr>
        </p:nvGraphicFramePr>
        <p:xfrm>
          <a:off x="535498" y="923925"/>
          <a:ext cx="4123587" cy="4910400"/>
        </p:xfrm>
        <a:graphic>
          <a:graphicData uri="http://schemas.openxmlformats.org/drawingml/2006/table">
            <a:tbl>
              <a:tblPr/>
              <a:tblGrid>
                <a:gridCol w="28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мероприятий инвестиционной программы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тыс. 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110/35/6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Караганда (по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110-13 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-ми 2х40 МВА). 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перезаводкой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существующих сетей 6, 35, 110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1 734 136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176230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ВЛ-110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ГПП-1 – ПС Сарань с заходами на ПС Караганда со следующими участками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1 381 099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7893052"/>
                  </a:ext>
                </a:extLst>
              </a:tr>
              <a:tr h="194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 сети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0,4-6-10кВ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4 010 974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4758464"/>
                  </a:ext>
                </a:extLst>
              </a:tr>
              <a:tr h="412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Аппаратно-программный комплекс мониторинга, измерений, аварийной сигнализации и связи нижнего уровня 6/10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SCADA (г. Караганды)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1 409 932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080725"/>
                  </a:ext>
                </a:extLst>
              </a:tr>
              <a:tr h="210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ВЛ 35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«Вольная – Карагандинская»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3788896"/>
                  </a:ext>
                </a:extLst>
              </a:tr>
              <a:tr h="194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ПС35/10кВ "Новый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Майкудук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9747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ПС 110/6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Федоровка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1 428 762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ПС Новая Дубовка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КЛ-35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ПС 110/35/6кВ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Кзыл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(ОРУ-35-110кВ)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ПС Ялтинская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Аппаратно-программный комплекс мониторинга, измерений, аварийной сигнализации и связи верхнего уровня 35/110кВ  (ПС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Майкудук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ПС ЦЭС, ПС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Миньковка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ПС Озерная-2)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ПС Сарань  (силовые трансформаторы)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ОРУ-110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Карагайлы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ЗРУ-6кВ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 110/10/6кВ ПС "Мелькомбинат"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39035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19125"/>
              </p:ext>
            </p:extLst>
          </p:nvPr>
        </p:nvGraphicFramePr>
        <p:xfrm>
          <a:off x="4822005" y="923925"/>
          <a:ext cx="4123587" cy="4841152"/>
        </p:xfrm>
        <a:graphic>
          <a:graphicData uri="http://schemas.openxmlformats.org/drawingml/2006/table">
            <a:tbl>
              <a:tblPr/>
              <a:tblGrid>
                <a:gridCol w="283108">
                  <a:extLst>
                    <a:ext uri="{9D8B030D-6E8A-4147-A177-3AD203B41FA5}">
                      <a16:colId xmlns:a16="http://schemas.microsoft.com/office/drawing/2014/main" val="792870622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362377095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19216980"/>
                    </a:ext>
                  </a:extLst>
                </a:gridCol>
              </a:tblGrid>
              <a:tr h="380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мероприятий инвестиционной программы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тыс. 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52733"/>
                  </a:ext>
                </a:extLst>
              </a:tr>
              <a:tr h="295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антенно-мачтового сооружения ПС 110/35/6кВ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776240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ПС «Костенко»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9614758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модернизация оборудования ПС «Победа»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690029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ВЛ-35кВ "ГПП-2 -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2ц.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769713"/>
                  </a:ext>
                </a:extLst>
              </a:tr>
              <a:tr h="24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ВЛ-35кВ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-Озерная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3612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кровли здания ремонтно-производственных мастерских  РЦ Ульяновки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966508"/>
                  </a:ext>
                </a:extLst>
              </a:tr>
              <a:tr h="295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антенно-мачтового сооружения ПС 110/35/10кВ "Ботаническая"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422196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приборов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876987"/>
                  </a:ext>
                </a:extLst>
              </a:tr>
              <a:tr h="412260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мероприятия в рамках программы «Тариф в обмен на инвестиции»: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633727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ПС 110/10кВ "Болашак"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1 508 847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117100"/>
                  </a:ext>
                </a:extLst>
              </a:tr>
              <a:tr h="613714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Пилотные проекты в рамках Национального проекта "Модернизация энергетического и коммунального секторов"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8541"/>
                  </a:ext>
                </a:extLst>
              </a:tr>
              <a:tr h="421894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ВЛ-110кВ "ГРЭС-2 - Карагайлы" 1,2 цепи: - ВЛ-110 кВ ПС Карбышевка – ПС Карагайлы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768839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ВЛ-110кВ "Астаховка-Шокай"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162799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35/10кВ "Жосалы"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15954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5498" y="5841638"/>
            <a:ext cx="927462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 сумма инвестиций 14 823 517 тыс.тенге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2450" y="2286000"/>
            <a:ext cx="9105900" cy="125253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2407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5554" y="331732"/>
            <a:ext cx="9102262" cy="396455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инвестиционной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за 2025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1827"/>
              </p:ext>
            </p:extLst>
          </p:nvPr>
        </p:nvGraphicFramePr>
        <p:xfrm>
          <a:off x="146732" y="922718"/>
          <a:ext cx="9671802" cy="5260741"/>
        </p:xfrm>
        <a:graphic>
          <a:graphicData uri="http://schemas.openxmlformats.org/drawingml/2006/table">
            <a:tbl>
              <a:tblPr/>
              <a:tblGrid>
                <a:gridCol w="25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951">
                  <a:extLst>
                    <a:ext uri="{9D8B030D-6E8A-4147-A177-3AD203B41FA5}">
                      <a16:colId xmlns:a16="http://schemas.microsoft.com/office/drawing/2014/main" val="511695546"/>
                    </a:ext>
                  </a:extLst>
                </a:gridCol>
                <a:gridCol w="563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2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6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65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70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17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 предоставления услуги в рамках инвестиционной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инвестиционной программы</a:t>
                      </a: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 натуральных показателях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Собственные средства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Заемные средства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Бюджетные средства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1874"/>
                  </a:ext>
                </a:extLst>
              </a:tr>
              <a:tr h="147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Караганда (по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110-13 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-ми 2х40 МВА). 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перезаводкой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существующих сетей 6, 35,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Реконструкция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ВЛ-110кВ Караганда - ТЭЦ-3 1,2 цепь,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ВЛ-110кВ Караганда - Новый Город 1,2 цепь 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Реконструкция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ВЛ-35кВ Караганда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Майкудук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1ц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ВЛ-35кВ Караганда - ЦЭС-1 1ц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ВЛ-35кВ Караганда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Пришахтинская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1,2ц;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Реконструкция КЛ-6кВ ф.13,14,15,16,17,18,20,21,22,25,26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1 739 548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1 739 548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1 739 548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ПС110/10кВ "Новый Майкудук":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Строительство ПС110/10кВ;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Строительство ВЛ-110кВ "Сантехническая-Новый Майкудук" 1 и 2 цепи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998 542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998 542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998 542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ВЛ-110 кВ ГПП-1 – ПС Сарань с заходами на ПС Караганда со следующими участками: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ВЛ-110 кВ ГПП-1 – ПС Караганда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ВЛ-110 кВ ПС Сарань – ПС Караганда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2 560 047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2 560 047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2 560 047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1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Электрические сети 0,4-6-10кВ: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Реконструкция КВЛ-0,4кВ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Реконструкция КВЛ-6(10)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Техническая модернизация ТП(КТП)-6(10)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Строительство КЛ-6(10)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Строительство КЛ-0,4кВ,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Монтаж КТПГ-6(10)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88,05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27,42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0,91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88,05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27,42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0,91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2021-2029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19,01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2,43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-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2 709 142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2 709 142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1 901 173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807 969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Аппаратно-программный комплекс мониторинга, измерений, аварийной сигнализации и связи нижнего уровня 6/10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SCADA (г. Караганды)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2 678 922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2 678 922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2 678 922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«Вольная – Карагандинская»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16 420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71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ctr" hangingPunct="1"/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ПС 110/35/6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Караганда 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13179" b="8952"/>
          <a:stretch/>
        </p:blipFill>
        <p:spPr>
          <a:xfrm>
            <a:off x="4112343" y="1223555"/>
            <a:ext cx="5472452" cy="4746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1" y="1223556"/>
            <a:ext cx="3593298" cy="47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ПС110/10кВ "Новый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Майкудук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4921" b="25460"/>
          <a:stretch/>
        </p:blipFill>
        <p:spPr>
          <a:xfrm>
            <a:off x="630047" y="1027611"/>
            <a:ext cx="4565168" cy="504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r="51405" b="6921"/>
          <a:stretch/>
        </p:blipFill>
        <p:spPr>
          <a:xfrm>
            <a:off x="6017623" y="1562367"/>
            <a:ext cx="2991492" cy="45118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83263" y="1158401"/>
            <a:ext cx="405110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Питающая линия ВЛ110кВ «Сантехническая - Новый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Майкудук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871" y="416725"/>
            <a:ext cx="5633084" cy="226469"/>
          </a:xfrm>
        </p:spPr>
        <p:txBody>
          <a:bodyPr>
            <a:noAutofit/>
          </a:bodyPr>
          <a:lstStyle/>
          <a:p>
            <a:pPr lvl="0" eaLnBrk="1" hangingPunct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отчета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67778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7727"/>
              </p:ext>
            </p:extLst>
          </p:nvPr>
        </p:nvGraphicFramePr>
        <p:xfrm>
          <a:off x="174169" y="965520"/>
          <a:ext cx="9617564" cy="4758214"/>
        </p:xfrm>
        <a:graphic>
          <a:graphicData uri="http://schemas.openxmlformats.org/drawingml/2006/table">
            <a:tbl>
              <a:tblPr/>
              <a:tblGrid>
                <a:gridCol w="25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908">
                  <a:extLst>
                    <a:ext uri="{9D8B030D-6E8A-4147-A177-3AD203B41FA5}">
                      <a16:colId xmlns:a16="http://schemas.microsoft.com/office/drawing/2014/main" val="2106187320"/>
                    </a:ext>
                  </a:extLst>
                </a:gridCol>
                <a:gridCol w="720797">
                  <a:extLst>
                    <a:ext uri="{9D8B030D-6E8A-4147-A177-3AD203B41FA5}">
                      <a16:colId xmlns:a16="http://schemas.microsoft.com/office/drawing/2014/main" val="4093282233"/>
                    </a:ext>
                  </a:extLst>
                </a:gridCol>
                <a:gridCol w="296457">
                  <a:extLst>
                    <a:ext uri="{9D8B030D-6E8A-4147-A177-3AD203B41FA5}">
                      <a16:colId xmlns:a16="http://schemas.microsoft.com/office/drawing/2014/main" val="511695546"/>
                    </a:ext>
                  </a:extLst>
                </a:gridCol>
                <a:gridCol w="581289">
                  <a:extLst>
                    <a:ext uri="{9D8B030D-6E8A-4147-A177-3AD203B41FA5}">
                      <a16:colId xmlns:a16="http://schemas.microsoft.com/office/drawing/2014/main" val="3256085951"/>
                    </a:ext>
                  </a:extLst>
                </a:gridCol>
                <a:gridCol w="598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5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23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696">
                  <a:extLst>
                    <a:ext uri="{9D8B030D-6E8A-4147-A177-3AD203B41FA5}">
                      <a16:colId xmlns:a16="http://schemas.microsoft.com/office/drawing/2014/main" val="1018832841"/>
                    </a:ext>
                  </a:extLst>
                </a:gridCol>
                <a:gridCol w="504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40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250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 предоставления услуги в рамках инвестиционной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инвестиционной программы</a:t>
                      </a: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 натуральных показателях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прошлого года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Собственные средства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Заемные средства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Бюджетные средства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97382"/>
                  </a:ext>
                </a:extLst>
              </a:tr>
              <a:tr h="1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ПС 110/6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Федоровка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1 239 369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1 239 369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1 239 369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872611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модернизация оборудования ПС Озерная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ГорРЭС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573324"/>
                  </a:ext>
                </a:extLst>
              </a:tr>
              <a:tr h="1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КЛ-35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34012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Техническая модернизация оборудования ЗРУ-6кВ ПС 110/10/6кВ ПС "Мелькомбинат"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256570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Строительство антенно-мачтового сооружения ПС 110/35/6кВ "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Астаховка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034548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Техническая модернизация оборудования ПС «Костенко»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Техническая модернизация оборудования ПС "Цементная"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Техническая модернизация оборудования ПС «Победа»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67640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ВЛ-35кВ "ГПП-2 -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Сергиополь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2ц.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10 255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10 255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10 255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915088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ВЛ-35кВ "Токаревка -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Туздинская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141901"/>
                  </a:ext>
                </a:extLst>
              </a:tr>
              <a:tr h="1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ВЛ-35кВ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Караган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-Озерная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9615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Техническая модернизация оборудования ПС "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Придолинка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394 519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394 519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394 519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880343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Капитальный ремонт производственного здания,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18 д. 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90086"/>
                  </a:ext>
                </a:extLst>
              </a:tr>
              <a:tr h="185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Дополнительные мероприятия в рамках программы «Тариф в обмен на инвестиции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700 348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Реконструкция ВЛ-35кВ Победа-Энгельса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99 000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99 000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41789"/>
                  </a:ext>
                </a:extLst>
              </a:tr>
              <a:tr h="1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Строительство ПС 110/10кВ "</a:t>
                      </a:r>
                      <a:r>
                        <a:rPr kumimoji="0" lang="ru-RU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Болашак</a:t>
                      </a: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700 348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700 348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109785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13 576 118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13 576 118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7 199 310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6 376 809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61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37" y="129519"/>
            <a:ext cx="9304036" cy="893937"/>
          </a:xfrm>
        </p:spPr>
        <p:txBody>
          <a:bodyPr/>
          <a:lstStyle/>
          <a:p>
            <a:pPr eaLnBrk="1" fontAlgn="ctr" hangingPunct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ВЛ-110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ГПП-1 – ПС Сарань с заходами на ПС Караганда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8"/>
          <a:stretch/>
        </p:blipFill>
        <p:spPr>
          <a:xfrm>
            <a:off x="649469" y="1023456"/>
            <a:ext cx="3637189" cy="5120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8" y="1023456"/>
            <a:ext cx="3831772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Электрические сети 0,4-6-10кВ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61"/>
          <a:stretch/>
        </p:blipFill>
        <p:spPr>
          <a:xfrm>
            <a:off x="595213" y="1053737"/>
            <a:ext cx="1930273" cy="2492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1053737"/>
            <a:ext cx="3239589" cy="2429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4" b="14308"/>
          <a:stretch/>
        </p:blipFill>
        <p:spPr>
          <a:xfrm>
            <a:off x="2960915" y="3738326"/>
            <a:ext cx="3291840" cy="2360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2096" r="30667" b="12381"/>
          <a:stretch/>
        </p:blipFill>
        <p:spPr>
          <a:xfrm>
            <a:off x="595213" y="3673183"/>
            <a:ext cx="1959429" cy="2490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28" y="1103812"/>
            <a:ext cx="280443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95" y="225954"/>
            <a:ext cx="8858865" cy="557741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Аппаратно-программный комплекс мониторинга, измерений, аварийной сигнализации и связи нижнего уровня 6/10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SCADA (г. Караганды)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" y="1086758"/>
            <a:ext cx="2874781" cy="5110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086758"/>
            <a:ext cx="3727824" cy="4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60AE"/>
      </a:dk2>
      <a:lt2>
        <a:srgbClr val="EEECE1"/>
      </a:lt2>
      <a:accent1>
        <a:srgbClr val="4F81BD"/>
      </a:accent1>
      <a:accent2>
        <a:srgbClr val="EA5217"/>
      </a:accent2>
      <a:accent3>
        <a:srgbClr val="FFFFFF"/>
      </a:accent3>
      <a:accent4>
        <a:srgbClr val="000000"/>
      </a:accent4>
      <a:accent5>
        <a:srgbClr val="B2C1DB"/>
      </a:accent5>
      <a:accent6>
        <a:srgbClr val="D44914"/>
      </a:accent6>
      <a:hlink>
        <a:srgbClr val="90C153"/>
      </a:hlink>
      <a:folHlink>
        <a:srgbClr val="7E5F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60AE"/>
        </a:dk2>
        <a:lt2>
          <a:srgbClr val="EEECE1"/>
        </a:lt2>
        <a:accent1>
          <a:srgbClr val="4F81BD"/>
        </a:accent1>
        <a:accent2>
          <a:srgbClr val="EA5217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D44914"/>
        </a:accent6>
        <a:hlink>
          <a:srgbClr val="90C153"/>
        </a:hlink>
        <a:folHlink>
          <a:srgbClr val="7E5F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82959</TotalTime>
  <Words>6327</Words>
  <Application>Microsoft Office PowerPoint</Application>
  <PresentationFormat>Лист A4 (210x297 мм)</PresentationFormat>
  <Paragraphs>2210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Times New Roman</vt:lpstr>
      <vt:lpstr>Wingdings</vt:lpstr>
      <vt:lpstr>blank</vt:lpstr>
      <vt:lpstr>Презентация PowerPoint</vt:lpstr>
      <vt:lpstr>Характеристика компании</vt:lpstr>
      <vt:lpstr>Отчет об исполнении инвестиционной программы за 2025 год</vt:lpstr>
      <vt:lpstr> Реконструкция ПС 110/35/6 кВ Караганда  </vt:lpstr>
      <vt:lpstr>Строительство ПС110/10кВ "Новый Майкудук"</vt:lpstr>
      <vt:lpstr>продолжение отчета</vt:lpstr>
      <vt:lpstr>Реконструкция ВЛ-110 кВ ГПП-1 – ПС Сарань с заходами на ПС Караганда</vt:lpstr>
      <vt:lpstr>Электрические сети 0,4-6-10кВ</vt:lpstr>
      <vt:lpstr>Аппаратно-программный комплекс мониторинга, измерений, аварийной сигнализации и связи нижнего уровня 6/10 кВ SCADA (г. Караганды)</vt:lpstr>
      <vt:lpstr>продолжение отчета. Сопоставление фактических показателей исполнения </vt:lpstr>
      <vt:lpstr>продолжение отчета. Сопоставление фактических показателей исполнения </vt:lpstr>
      <vt:lpstr>Строительство ПС 110/6 кВ Федоровка</vt:lpstr>
      <vt:lpstr>Презентация PowerPoint</vt:lpstr>
      <vt:lpstr>Презентация PowerPoint</vt:lpstr>
      <vt:lpstr>Отчет о прибылях и убытках за 2025 год, тыс.тенге</vt:lpstr>
      <vt:lpstr> Исполнение ремонтной и инвестиционной программы за 2025 год, тыс. тенге  </vt:lpstr>
      <vt:lpstr>Презентация PowerPoint</vt:lpstr>
      <vt:lpstr>Презентация PowerPoint</vt:lpstr>
      <vt:lpstr>Постатейное  исполнение тарифной сметы за 2025 год </vt:lpstr>
      <vt:lpstr>продолжение таблицы</vt:lpstr>
      <vt:lpstr>Производственные затраты на предоставление услуг за 2025 г.  </vt:lpstr>
      <vt:lpstr>Фактические административные расходы в сравнении с тарифной сметой, млн. тенге</vt:lpstr>
      <vt:lpstr>Финансово-экономические показатели за 2025 г.  </vt:lpstr>
      <vt:lpstr>Объем оказанных услуг  за 2025 г., млн.кВт.ч</vt:lpstr>
      <vt:lpstr> Работа с потребителями</vt:lpstr>
      <vt:lpstr>План мероприятий инвестиционной программы на 2026 год</vt:lpstr>
      <vt:lpstr>Спасибо за внимание!</vt:lpstr>
    </vt:vector>
  </TitlesOfParts>
  <Company>Royal Bank of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kerlili</dc:creator>
  <dc:description>Version 6.0 (PowerPoint 2003)</dc:description>
  <cp:lastModifiedBy>Анна Щербакова</cp:lastModifiedBy>
  <cp:revision>2032</cp:revision>
  <cp:lastPrinted>2026-04-02T11:18:19Z</cp:lastPrinted>
  <dcterms:created xsi:type="dcterms:W3CDTF">2012-09-07T19:06:14Z</dcterms:created>
  <dcterms:modified xsi:type="dcterms:W3CDTF">2026-04-03T10:06:41Z</dcterms:modified>
</cp:coreProperties>
</file>